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908" r:id="rId3"/>
    <p:sldId id="256" r:id="rId4"/>
    <p:sldId id="290" r:id="rId5"/>
    <p:sldId id="291" r:id="rId6"/>
    <p:sldId id="882" r:id="rId7"/>
    <p:sldId id="907" r:id="rId8"/>
    <p:sldId id="281" r:id="rId9"/>
    <p:sldId id="282" r:id="rId10"/>
    <p:sldId id="257" r:id="rId11"/>
    <p:sldId id="283" r:id="rId12"/>
    <p:sldId id="910" r:id="rId13"/>
    <p:sldId id="258" r:id="rId14"/>
    <p:sldId id="270" r:id="rId15"/>
    <p:sldId id="284" r:id="rId16"/>
    <p:sldId id="286" r:id="rId17"/>
    <p:sldId id="259" r:id="rId18"/>
    <p:sldId id="263" r:id="rId19"/>
    <p:sldId id="260" r:id="rId20"/>
    <p:sldId id="289" r:id="rId21"/>
    <p:sldId id="261" r:id="rId22"/>
    <p:sldId id="287" r:id="rId23"/>
    <p:sldId id="909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004861"/>
    <a:srgbClr val="006600"/>
    <a:srgbClr val="00A44A"/>
    <a:srgbClr val="00CC66"/>
    <a:srgbClr val="00CC99"/>
    <a:srgbClr val="00EA8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993" autoAdjust="0"/>
    <p:restoredTop sz="94660"/>
  </p:normalViewPr>
  <p:slideViewPr>
    <p:cSldViewPr snapToGrid="0">
      <p:cViewPr>
        <p:scale>
          <a:sx n="69" d="100"/>
          <a:sy n="69" d="100"/>
        </p:scale>
        <p:origin x="-10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BBA40-23B0-40CF-B6E4-F7BE7B573256}" type="datetimeFigureOut">
              <a:rPr lang="de-CH" smtClean="0"/>
              <a:t>11.03.2020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EC7DE-12F4-4D4C-9E80-72BD0EF0F7CA}" type="slidenum">
              <a:rPr lang="de-CH" smtClean="0"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1826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</p:spTree>
    <p:extLst>
      <p:ext uri="{BB962C8B-B14F-4D97-AF65-F5344CB8AC3E}">
        <p14:creationId xmlns:p14="http://schemas.microsoft.com/office/powerpoint/2010/main" val="401227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</p:spTree>
    <p:extLst>
      <p:ext uri="{BB962C8B-B14F-4D97-AF65-F5344CB8AC3E}">
        <p14:creationId xmlns:p14="http://schemas.microsoft.com/office/powerpoint/2010/main" val="406113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</p:spTree>
    <p:extLst>
      <p:ext uri="{BB962C8B-B14F-4D97-AF65-F5344CB8AC3E}">
        <p14:creationId xmlns:p14="http://schemas.microsoft.com/office/powerpoint/2010/main" val="309909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</p:spTree>
    <p:extLst>
      <p:ext uri="{BB962C8B-B14F-4D97-AF65-F5344CB8AC3E}">
        <p14:creationId xmlns:p14="http://schemas.microsoft.com/office/powerpoint/2010/main" val="134757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198E011-8801-4C34-977D-345230D2C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5F8FF7A-4F44-4131-B588-205028F04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C20971EE-2109-4062-BA13-1133186E3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0351" y="6458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Bordeaux 2019 ¦ </a:t>
            </a:r>
            <a:fld id="{27791E1B-A71B-4E66-8518-660B60450BFB}" type="slidenum">
              <a:rPr lang="de-CH" smtClean="0"/>
              <a:pPr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275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1DFFCB-78CF-428C-8422-29F8E256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FEB6D3F8-A548-4C68-A2EC-21BD3B268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29BDEFD-87F4-4F13-9466-EECBBC15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074" y="6358964"/>
            <a:ext cx="2743200" cy="365125"/>
          </a:xfrm>
          <a:prstGeom prst="rect">
            <a:avLst/>
          </a:prstGeom>
        </p:spPr>
        <p:txBody>
          <a:bodyPr/>
          <a:lstStyle/>
          <a:p>
            <a:fld id="{4639871E-9D6A-4DDB-AE6A-572A4D5DD0E6}" type="datetime1">
              <a:rPr lang="de-CH" smtClean="0"/>
              <a:t>11.03.2020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0B9A34C-8646-4118-B894-5470963E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65F7022-A20F-45FB-BEF0-9A1F8DAD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1E1B-A71B-4E66-8518-660B60450BFB}" type="slidenum">
              <a:rPr lang="de-CH" smtClean="0"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24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70B5D13E-C74C-452B-BCC6-17A64DA98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3A7193F-08FE-4F78-A793-4C88AEB50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00E02BC-0394-4AC4-8529-189D5FF3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074" y="6358964"/>
            <a:ext cx="2743200" cy="365125"/>
          </a:xfrm>
          <a:prstGeom prst="rect">
            <a:avLst/>
          </a:prstGeom>
        </p:spPr>
        <p:txBody>
          <a:bodyPr/>
          <a:lstStyle/>
          <a:p>
            <a:fld id="{A5BDF531-A000-4819-81C8-361C14CB28F8}" type="datetime1">
              <a:rPr lang="de-CH" smtClean="0"/>
              <a:t>11.03.2020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EC5347A-F7D8-4790-BCAD-E4E1C225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AD0B99A-46C3-4D6C-B57F-44DF99B1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1E1B-A71B-4E66-8518-660B60450BFB}" type="slidenum">
              <a:rPr lang="de-CH" smtClean="0"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600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4D2500-DBF1-44B9-B95C-B532057F0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4" y="0"/>
            <a:ext cx="12215814" cy="689834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31A47F3-A20B-427E-AE5B-FF9293220DAA}"/>
              </a:ext>
            </a:extLst>
          </p:cNvPr>
          <p:cNvSpPr txBox="1"/>
          <p:nvPr userDrawn="1"/>
        </p:nvSpPr>
        <p:spPr>
          <a:xfrm>
            <a:off x="1720850" y="717550"/>
            <a:ext cx="5934317" cy="175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s-ES" sz="4400" b="1" spc="-130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</a:t>
            </a:r>
          </a:p>
          <a:p>
            <a:pPr>
              <a:lnSpc>
                <a:spcPts val="4300"/>
              </a:lnSpc>
            </a:pPr>
            <a:r>
              <a:rPr lang="es-ES" sz="44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CONGRESO</a:t>
            </a:r>
          </a:p>
          <a:p>
            <a:pPr>
              <a:lnSpc>
                <a:spcPts val="4300"/>
              </a:lnSpc>
            </a:pPr>
            <a:r>
              <a:rPr lang="es-ES" sz="44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D777F23-E3D4-4055-AC12-13432823C36E}"/>
              </a:ext>
            </a:extLst>
          </p:cNvPr>
          <p:cNvSpPr txBox="1"/>
          <p:nvPr userDrawn="1"/>
        </p:nvSpPr>
        <p:spPr>
          <a:xfrm>
            <a:off x="1720850" y="2330135"/>
            <a:ext cx="2218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i="1" dirty="0">
                <a:solidFill>
                  <a:srgbClr val="ABA9AA"/>
                </a:solidFill>
              </a:rPr>
              <a:t>ALASA 2020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162E4D-CE9E-41D2-9145-2644690F8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2494"/>
            <a:ext cx="12192000" cy="2510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7DAD835-7B60-4546-BE96-F0658926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5547924"/>
            <a:ext cx="2390776" cy="13562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91E45C3-3046-4D07-BBDB-9A88EA69E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5796576"/>
            <a:ext cx="1776412" cy="9534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992CBFC-FAD0-4789-B4BE-052753EB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723899" y="1371600"/>
            <a:ext cx="749301" cy="812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B48573-969E-4BC8-A34B-A49230EF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346198" y="585808"/>
            <a:ext cx="749301" cy="7006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2A122E2-58AB-4AA7-BF0B-80072D22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902200" y="1155700"/>
            <a:ext cx="431800" cy="39530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9E0FB3E-DE60-49CD-BFC4-E573239F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7113829" y="1551009"/>
            <a:ext cx="788988" cy="7791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9AE3B5B-94DA-4514-83DD-4DFD230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1798300" y="585809"/>
            <a:ext cx="169861" cy="13174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A772FB6-A717-4A2A-984D-2E0814E4C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591301" y="3186092"/>
            <a:ext cx="317500" cy="46701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1793CDC-3F6D-4D62-8766-F792AD6E3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600700" y="3873500"/>
            <a:ext cx="990601" cy="9641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00A90B1-5247-4B36-9D3E-02703136D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7113830" y="38867"/>
            <a:ext cx="788988" cy="76794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DF6F27-A019-4D4A-8C0C-E3A2788E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803391" y="3323247"/>
            <a:ext cx="709496" cy="7006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C0AC9D3-DA85-43BE-A2BC-F9988DDC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846261" y="388195"/>
            <a:ext cx="169861" cy="13174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2063812-56B6-4AAA-A5DA-76397D247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620294" y="3542237"/>
            <a:ext cx="431800" cy="3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470FAFA-999A-4D1A-BE88-D401D8411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940" cy="68854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8A52CED-ACC1-49DE-9699-231669001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62" y="1934586"/>
            <a:ext cx="1872477" cy="990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47FEE27-90C6-4BB8-9DA5-3D305ED0A548}"/>
              </a:ext>
            </a:extLst>
          </p:cNvPr>
          <p:cNvSpPr txBox="1"/>
          <p:nvPr userDrawn="1"/>
        </p:nvSpPr>
        <p:spPr>
          <a:xfrm>
            <a:off x="1933402" y="1215877"/>
            <a:ext cx="8048998" cy="6508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s-ES" sz="66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MUCHAS GRACIAS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B71EE7-2C7A-4F32-AD62-F700C0D7A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473869" y="1473200"/>
            <a:ext cx="749301" cy="812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66564D2-3F17-4175-9505-4BB876ACF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2497690" y="753280"/>
            <a:ext cx="749301" cy="70062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A6265B6-2ECD-4057-89BE-9E9AF4829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165146" y="1637495"/>
            <a:ext cx="431800" cy="3953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5DD035F-CDD4-4D5D-B370-79E7469A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7892499" y="1908183"/>
            <a:ext cx="788988" cy="77912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83D31A9-EEEB-4E6F-BEEF-EDCE26271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0938670" y="242909"/>
            <a:ext cx="169861" cy="13174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4A0E36F-0EB3-4853-8329-14B3973F6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6341271" y="3287692"/>
            <a:ext cx="317500" cy="4670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1945246-032B-47AE-94E5-70068972E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3661569" y="3272620"/>
            <a:ext cx="990601" cy="9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199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1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5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9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3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7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9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9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5CD3EA0-B4A1-4C48-B493-51026FB77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7694664-50C6-4947-A141-BC9B612F3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FA6C7DA-DC1B-4A56-81F7-6156D7E3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074" y="6358964"/>
            <a:ext cx="2743200" cy="365125"/>
          </a:xfrm>
          <a:prstGeom prst="rect">
            <a:avLst/>
          </a:prstGeom>
        </p:spPr>
        <p:txBody>
          <a:bodyPr/>
          <a:lstStyle/>
          <a:p>
            <a:fld id="{D4F5EA9A-7BA3-430D-8EEE-C194B1B4A761}" type="datetime1">
              <a:rPr lang="de-CH" smtClean="0"/>
              <a:t>11.03.2020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64B3A2C-142F-4630-BF50-D183348C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D361EC3-4150-4724-ADED-62361EC5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1E1B-A71B-4E66-8518-660B60450BFB}" type="slidenum">
              <a:rPr lang="de-CH" smtClean="0"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018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08E788-DD5F-4A78-B1D4-70951094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1247DC0-A1C1-4F99-8867-3C0488797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DFEF455-5F76-4679-ADDC-050CED11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074" y="6358964"/>
            <a:ext cx="2743200" cy="365125"/>
          </a:xfrm>
          <a:prstGeom prst="rect">
            <a:avLst/>
          </a:prstGeom>
        </p:spPr>
        <p:txBody>
          <a:bodyPr/>
          <a:lstStyle/>
          <a:p>
            <a:fld id="{0D87A655-DA44-4DB1-8FDA-5F5665F3F221}" type="datetime1">
              <a:rPr lang="de-CH" smtClean="0"/>
              <a:t>11.03.2020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F52E53A-D708-4777-92B0-12BF24C2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56CEF17-FA90-46EE-873B-AA67F347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1E1B-A71B-4E66-8518-660B60450BFB}" type="slidenum">
              <a:rPr lang="de-CH" smtClean="0"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181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2F5072-3602-4C43-AA5E-7024EBB8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7B5F550-7C58-4A22-A06C-43ABA045A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D1014121-12DB-425C-B3EB-A461CFAFB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F483972A-754F-4EAD-93B0-C9CE850C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074" y="6358964"/>
            <a:ext cx="2743200" cy="365125"/>
          </a:xfrm>
          <a:prstGeom prst="rect">
            <a:avLst/>
          </a:prstGeom>
        </p:spPr>
        <p:txBody>
          <a:bodyPr/>
          <a:lstStyle/>
          <a:p>
            <a:fld id="{F7A37D8C-DAB4-4E30-8DCB-61E2A8DD0264}" type="datetime1">
              <a:rPr lang="de-CH" smtClean="0"/>
              <a:t>11.03.2020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E843FF4-6A46-4A61-BE39-DBB3CE435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87E8901-D48C-425F-A61C-5655BB77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1E1B-A71B-4E66-8518-660B60450BFB}" type="slidenum">
              <a:rPr lang="de-CH" smtClean="0"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8479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D7C1EF-BD24-4EC3-90EA-94B60D42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9A49702-282D-471E-B24F-011256252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FCF6350-E239-4894-A9EB-B56756CC2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27F1975F-5925-4A82-87CE-A0197F6B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9BCE8C47-B17E-4F28-B6E8-0AD31E3E2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6A11A1CB-F810-4B0A-910A-C580C5F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074" y="6358964"/>
            <a:ext cx="2743200" cy="365125"/>
          </a:xfrm>
          <a:prstGeom prst="rect">
            <a:avLst/>
          </a:prstGeom>
        </p:spPr>
        <p:txBody>
          <a:bodyPr/>
          <a:lstStyle/>
          <a:p>
            <a:fld id="{B6E3E6DF-371C-4257-BFDA-A4C9B66DB34D}" type="datetime1">
              <a:rPr lang="de-CH" smtClean="0"/>
              <a:t>11.03.2020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E6A6274B-5E35-456D-9FD5-1475AE45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C240CCBE-1ADE-485C-9165-8AEC3E2A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1E1B-A71B-4E66-8518-660B60450BFB}" type="slidenum">
              <a:rPr lang="de-CH" smtClean="0"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184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7EDFE70-0752-41BE-9BD6-AC4911DF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A9A41AC8-F6AD-4B51-8945-B79B17D5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074" y="6358964"/>
            <a:ext cx="2743200" cy="365125"/>
          </a:xfrm>
          <a:prstGeom prst="rect">
            <a:avLst/>
          </a:prstGeom>
        </p:spPr>
        <p:txBody>
          <a:bodyPr/>
          <a:lstStyle/>
          <a:p>
            <a:fld id="{A136BB20-6BF7-43F7-9711-220F5F1D2037}" type="datetime1">
              <a:rPr lang="de-CH" smtClean="0"/>
              <a:t>11.03.2020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FFEB962-D933-4293-ADCE-E61068F8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9A05596C-54A1-4CF9-A9A2-74B6828E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1E1B-A71B-4E66-8518-660B60450BFB}" type="slidenum">
              <a:rPr lang="de-CH" smtClean="0"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578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1F9F81C-F760-4821-8CFA-30363F56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074" y="6358964"/>
            <a:ext cx="2743200" cy="365125"/>
          </a:xfrm>
          <a:prstGeom prst="rect">
            <a:avLst/>
          </a:prstGeom>
        </p:spPr>
        <p:txBody>
          <a:bodyPr/>
          <a:lstStyle/>
          <a:p>
            <a:fld id="{F77D46CB-4576-414F-970F-0D23FC442D01}" type="datetime1">
              <a:rPr lang="de-CH" smtClean="0"/>
              <a:t>11.03.2020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F1F95BF4-E3EA-444D-9FDF-3F125DB9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3B87F18-1FA1-4428-A816-3AF11BB7F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1E1B-A71B-4E66-8518-660B60450BFB}" type="slidenum">
              <a:rPr lang="de-CH" smtClean="0"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74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88E49B-935F-434E-BAED-CD58FB56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863CEEE-06B5-4B8D-80EC-01812FED1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AC36BDF-F39D-4324-8575-362805E1A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EE366DE-EFA7-407F-A753-AA57CF21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074" y="6358964"/>
            <a:ext cx="2743200" cy="365125"/>
          </a:xfrm>
          <a:prstGeom prst="rect">
            <a:avLst/>
          </a:prstGeom>
        </p:spPr>
        <p:txBody>
          <a:bodyPr/>
          <a:lstStyle/>
          <a:p>
            <a:fld id="{4CA0A679-216D-4613-B032-C2AF0DD655D1}" type="datetime1">
              <a:rPr lang="de-CH" smtClean="0"/>
              <a:t>11.03.2020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051FCB36-8916-4262-9B03-7AAF209D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62757B5-F778-43E8-B7EE-3AFF0A1B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1E1B-A71B-4E66-8518-660B60450BFB}" type="slidenum">
              <a:rPr lang="de-CH" smtClean="0"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340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356A5AC-3EE4-4BD8-BC2A-9000B80E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AC128F40-DBC9-4D37-9418-B60AF87E90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0BFF18C6-A90D-46CE-AC58-49C9F6B71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29E8FAB8-F8B0-4887-9DEB-73516FE38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074" y="6358964"/>
            <a:ext cx="2743200" cy="365125"/>
          </a:xfrm>
          <a:prstGeom prst="rect">
            <a:avLst/>
          </a:prstGeom>
        </p:spPr>
        <p:txBody>
          <a:bodyPr/>
          <a:lstStyle/>
          <a:p>
            <a:fld id="{7384540D-49DE-43CC-9200-B7F4646EF55D}" type="datetime1">
              <a:rPr lang="de-CH" smtClean="0"/>
              <a:t>11.03.2020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4CA0CDE-9631-417C-BED2-430E75E9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129AC8C-DA4E-43F4-B2FF-6C4A256F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1E1B-A71B-4E66-8518-660B60450BFB}" type="slidenum">
              <a:rPr lang="de-CH" smtClean="0"/>
              <a:t>‹Nº›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6045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1272ABC-9A04-4824-9E5C-D8FCD6D9A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2AA9E6E-5870-4A92-8A57-DD2E1E5D9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0351" y="645899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Bordeaux 2019 ¦ </a:t>
            </a:r>
            <a:fld id="{27791E1B-A71B-4E66-8518-660B60450BFB}" type="slidenum">
              <a:rPr lang="de-CH" smtClean="0"/>
              <a:pPr/>
              <a:t>‹Nº›</a:t>
            </a:fld>
            <a:endParaRPr lang="de-CH" dirty="0"/>
          </a:p>
        </p:txBody>
      </p:sp>
      <p:sp>
        <p:nvSpPr>
          <p:cNvPr id="10" name="Titelplatzhalter 9">
            <a:extLst>
              <a:ext uri="{FF2B5EF4-FFF2-40B4-BE49-F238E27FC236}">
                <a16:creationId xmlns:a16="http://schemas.microsoft.com/office/drawing/2014/main" xmlns="" id="{7BE7E16F-3110-481A-AB30-FEAC43EC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980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104507" tIns="52253" rIns="104507" bIns="52253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104507" tIns="52253" rIns="104507" bIns="52253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104507" tIns="52253" rIns="104507" bIns="52253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799" cy="365125"/>
          </a:xfrm>
          <a:prstGeom prst="rect">
            <a:avLst/>
          </a:prstGeom>
        </p:spPr>
        <p:txBody>
          <a:bodyPr vert="horz" lIns="104507" tIns="52253" rIns="104507" bIns="52253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104507" tIns="52253" rIns="104507" bIns="52253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3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47877" rtl="0" eaLnBrk="1" latinLnBrk="0" hangingPunct="1">
        <a:spcBef>
          <a:spcPct val="0"/>
        </a:spcBef>
        <a:buNone/>
        <a:defRPr sz="45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453" indent="-355453" algn="l" defTabSz="947877" rtl="0" eaLnBrk="1" latinLnBrk="0" hangingPunct="1">
        <a:spcBef>
          <a:spcPct val="20000"/>
        </a:spcBef>
        <a:buFont typeface="Arial" pitchFamily="34" charset="0"/>
        <a:buChar char="•"/>
        <a:defRPr sz="3356" kern="1200">
          <a:solidFill>
            <a:schemeClr val="tx1"/>
          </a:solidFill>
          <a:latin typeface="+mn-lt"/>
          <a:ea typeface="+mn-ea"/>
          <a:cs typeface="+mn-cs"/>
        </a:defRPr>
      </a:lvl1pPr>
      <a:lvl2pPr marL="770150" indent="-296212" algn="l" defTabSz="947877" rtl="0" eaLnBrk="1" latinLnBrk="0" hangingPunct="1">
        <a:spcBef>
          <a:spcPct val="20000"/>
        </a:spcBef>
        <a:buFont typeface="Arial" pitchFamily="34" charset="0"/>
        <a:buChar char="–"/>
        <a:defRPr sz="2902" kern="1200">
          <a:solidFill>
            <a:schemeClr val="tx1"/>
          </a:solidFill>
          <a:latin typeface="+mn-lt"/>
          <a:ea typeface="+mn-ea"/>
          <a:cs typeface="+mn-cs"/>
        </a:defRPr>
      </a:lvl2pPr>
      <a:lvl3pPr marL="1184846" indent="-236969" algn="l" defTabSz="947877" rtl="0" eaLnBrk="1" latinLnBrk="0" hangingPunct="1">
        <a:spcBef>
          <a:spcPct val="20000"/>
        </a:spcBef>
        <a:buFont typeface="Arial" pitchFamily="34" charset="0"/>
        <a:buChar char="•"/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658784" indent="-236969" algn="l" defTabSz="947877" rtl="0" eaLnBrk="1" latinLnBrk="0" hangingPunct="1">
        <a:spcBef>
          <a:spcPct val="20000"/>
        </a:spcBef>
        <a:buFont typeface="Arial" pitchFamily="34" charset="0"/>
        <a:buChar char="–"/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32722" indent="-236969" algn="l" defTabSz="947877" rtl="0" eaLnBrk="1" latinLnBrk="0" hangingPunct="1">
        <a:spcBef>
          <a:spcPct val="20000"/>
        </a:spcBef>
        <a:buFont typeface="Arial" pitchFamily="34" charset="0"/>
        <a:buChar char="»"/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06660" indent="-236969" algn="l" defTabSz="947877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80598" indent="-236969" algn="l" defTabSz="947877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54537" indent="-236969" algn="l" defTabSz="947877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28475" indent="-236969" algn="l" defTabSz="947877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787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3938" algn="l" defTabSz="94787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7877" algn="l" defTabSz="94787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21815" algn="l" defTabSz="94787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5753" algn="l" defTabSz="94787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9691" algn="l" defTabSz="94787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43629" algn="l" defTabSz="94787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7567" algn="l" defTabSz="94787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91506" algn="l" defTabSz="94787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ag-iahi.org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8000" y="2831401"/>
            <a:ext cx="6096000" cy="1104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300"/>
              </a:lnSpc>
            </a:pPr>
            <a:r>
              <a:rPr lang="es-ES" sz="2000" b="1" spc="-130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Nuevos retos del seguro agropecuario: </a:t>
            </a:r>
            <a:r>
              <a:rPr lang="es-ES" sz="2000" b="1" spc="-130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masividad y tecnologías disruptivas</a:t>
            </a:r>
          </a:p>
        </p:txBody>
      </p:sp>
    </p:spTree>
    <p:extLst>
      <p:ext uri="{BB962C8B-B14F-4D97-AF65-F5344CB8AC3E}">
        <p14:creationId xmlns:p14="http://schemas.microsoft.com/office/powerpoint/2010/main" val="211513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E407ABE8-9F16-4C99-96E5-65DA434FB966}"/>
              </a:ext>
            </a:extLst>
          </p:cNvPr>
          <p:cNvSpPr/>
          <p:nvPr/>
        </p:nvSpPr>
        <p:spPr>
          <a:xfrm>
            <a:off x="1745070" y="1610818"/>
            <a:ext cx="5052342" cy="4862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10</a:t>
            </a:fld>
            <a:endParaRPr lang="de-CH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3CFF393A-F72E-4E7E-AC37-CBE84C5D2F6B}"/>
              </a:ext>
            </a:extLst>
          </p:cNvPr>
          <p:cNvSpPr/>
          <p:nvPr/>
        </p:nvSpPr>
        <p:spPr>
          <a:xfrm>
            <a:off x="0" y="11252"/>
            <a:ext cx="1205865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dirty="0">
                <a:latin typeface="Univers" panose="020B0503020202020204" pitchFamily="34" charset="0"/>
              </a:rPr>
              <a:t>European Agricultural Structure </a:t>
            </a:r>
            <a:r>
              <a:rPr lang="en-GB" sz="3700" dirty="0">
                <a:latin typeface="Univers" panose="020B0503020202020204" pitchFamily="34" charset="0"/>
              </a:rPr>
              <a:t>–</a:t>
            </a:r>
            <a:r>
              <a:rPr lang="en-US" sz="3700" dirty="0">
                <a:latin typeface="Univers" panose="020B0503020202020204" pitchFamily="34" charset="0"/>
              </a:rPr>
              <a:t> </a:t>
            </a:r>
            <a:r>
              <a:rPr lang="en-US" sz="3700" b="1" dirty="0">
                <a:solidFill>
                  <a:srgbClr val="C00000"/>
                </a:solidFill>
                <a:latin typeface="Univers" panose="020B0503020202020204" pitchFamily="34" charset="0"/>
              </a:rPr>
              <a:t>Subsidy level</a:t>
            </a:r>
            <a:endParaRPr lang="de-CH" sz="3700" b="1" dirty="0">
              <a:solidFill>
                <a:srgbClr val="C00000"/>
              </a:solidFill>
              <a:latin typeface="Univers" panose="020B0503020202020204" pitchFamily="34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7440ED5B-2BE5-4F87-A5A5-2CB9334E32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0525" y="890709"/>
            <a:ext cx="6406888" cy="5605737"/>
            <a:chOff x="1402" y="486"/>
            <a:chExt cx="2767" cy="2421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xmlns="" id="{2D571E71-0C11-43E5-A824-14AD6F8109C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02" y="486"/>
              <a:ext cx="2767" cy="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xmlns="" id="{53A27AA3-1C0E-40DA-9266-5733133DD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486"/>
              <a:ext cx="2186" cy="306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xmlns="" id="{9AFBA11B-49F0-4D96-9A14-729690FD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787"/>
              <a:ext cx="585" cy="2115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xmlns="" id="{68314ED4-B153-427F-A6D1-83878A057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8" y="664"/>
              <a:ext cx="46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000" dirty="0" err="1">
                  <a:solidFill>
                    <a:srgbClr val="FFFFFF"/>
                  </a:solidFill>
                  <a:latin typeface="+mn-lt"/>
                </a:rPr>
                <a:t>field</a:t>
              </a:r>
              <a:r>
                <a:rPr lang="de-DE" altLang="de-DE" sz="2000" dirty="0">
                  <a:solidFill>
                    <a:srgbClr val="FFFFFF"/>
                  </a:solidFill>
                  <a:latin typeface="+mn-lt"/>
                </a:rPr>
                <a:t> </a:t>
              </a:r>
              <a:r>
                <a:rPr lang="de-DE" altLang="de-DE" sz="2000" dirty="0" err="1">
                  <a:solidFill>
                    <a:srgbClr val="FFFFFF"/>
                  </a:solidFill>
                  <a:latin typeface="+mn-lt"/>
                </a:rPr>
                <a:t>crops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xmlns="" id="{46A4916C-A10A-4D23-87A7-C75BF11A8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" y="664"/>
              <a:ext cx="19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000" dirty="0" err="1">
                  <a:solidFill>
                    <a:srgbClr val="FFFFFF"/>
                  </a:solidFill>
                  <a:latin typeface="+mn-lt"/>
                </a:rPr>
                <a:t>fruit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xmlns="" id="{4AB82E32-569B-47D7-9BCF-9289DD137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0" y="664"/>
              <a:ext cx="29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000" dirty="0" err="1">
                  <a:solidFill>
                    <a:srgbClr val="FFFFFF"/>
                  </a:solidFill>
                  <a:latin typeface="+mn-lt"/>
                </a:rPr>
                <a:t>grapes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xmlns="" id="{CB05F223-4C77-4CEC-B4E4-C935D0D1F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815"/>
              <a:ext cx="36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Belgium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xmlns="" id="{A5BEC73C-67B8-446F-BCD6-BAB661A61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815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xmlns="" id="{B7B6FEA1-4FF6-4958-B783-937AC7929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815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xmlns="" id="{E7BDBABB-B1A4-4C12-8272-283A3B3CB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815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" name="Rectangle 14">
              <a:extLst>
                <a:ext uri="{FF2B5EF4-FFF2-40B4-BE49-F238E27FC236}">
                  <a16:creationId xmlns:a16="http://schemas.microsoft.com/office/drawing/2014/main" xmlns="" id="{8A48AF3F-6C3D-41F0-A098-55BB0ACA1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966"/>
              <a:ext cx="19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Italy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xmlns="" id="{6F80D2B8-0C64-4C9D-9210-4CA7ADF65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966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65-70%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" name="Rectangle 16">
              <a:extLst>
                <a:ext uri="{FF2B5EF4-FFF2-40B4-BE49-F238E27FC236}">
                  <a16:creationId xmlns:a16="http://schemas.microsoft.com/office/drawing/2014/main" xmlns="" id="{DBCC634E-6F19-40B7-A3C4-B58AA896E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966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65-70%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Rectangle 17">
              <a:extLst>
                <a:ext uri="{FF2B5EF4-FFF2-40B4-BE49-F238E27FC236}">
                  <a16:creationId xmlns:a16="http://schemas.microsoft.com/office/drawing/2014/main" xmlns="" id="{ED8AEDA3-B55B-4810-A777-5030A25BC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966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65-70%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xmlns="" id="{FEC1C878-50CC-4E8D-AF8C-1C6ECAA07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116"/>
              <a:ext cx="32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Croatia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xmlns="" id="{8404B648-1D14-4EA2-A9BE-29C6C4587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116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xmlns="" id="{41A130C2-30F3-4D4F-80C5-0F90282B6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116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xmlns="" id="{137C252F-1CDC-442E-A90B-8680F08D9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1116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xmlns="" id="{04BF9BF4-70BE-4364-A165-A1C03293F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267"/>
              <a:ext cx="55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Netherlands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xmlns="" id="{F2EA8DEE-38B6-4390-8460-86EF3AED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267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xmlns="" id="{7BE0AA38-E289-4FFC-B6B8-0F3511BFD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267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xmlns="" id="{7DCF817F-E257-4704-BC58-E676204DA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1267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xmlns="" id="{F287DA14-52F2-4BE1-BE71-8A2BFEDF0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418"/>
              <a:ext cx="26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Latvia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xmlns="" id="{4BEEBF7C-70A7-45A3-A6F6-773463164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418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xmlns="" id="{B69C98F8-7778-404B-99E4-CAC99F971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418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xmlns="" id="{078E2A08-90AF-4F7C-987B-F7DDC45A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1418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xmlns="" id="{08F0E964-93C0-4493-904E-C8DC8AF30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568"/>
              <a:ext cx="41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Lithuania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xmlns="" id="{67C96E93-0DE8-43E1-982E-E83640D16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8" y="1565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70%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xmlns="" id="{05D5974A-D146-4807-88DE-1C4BF6687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1565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70%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xmlns="" id="{62DE4093-D23B-425F-A34B-A82FE95C0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" y="1561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70%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xmlns="" id="{8063E66D-4F02-4A87-9D16-25139BC3E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719"/>
              <a:ext cx="5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Luxembourg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5">
              <a:extLst>
                <a:ext uri="{FF2B5EF4-FFF2-40B4-BE49-F238E27FC236}">
                  <a16:creationId xmlns:a16="http://schemas.microsoft.com/office/drawing/2014/main" xmlns="" id="{F6C98708-A340-43F2-92C7-189E5AC70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719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6">
              <a:extLst>
                <a:ext uri="{FF2B5EF4-FFF2-40B4-BE49-F238E27FC236}">
                  <a16:creationId xmlns:a16="http://schemas.microsoft.com/office/drawing/2014/main" xmlns="" id="{BA231256-3B75-4117-9A36-90E74CA5E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719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xmlns="" id="{D7F1BACA-C86F-420B-A5B0-5B4081F17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1719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2" name="Rectangle 38">
              <a:extLst>
                <a:ext uri="{FF2B5EF4-FFF2-40B4-BE49-F238E27FC236}">
                  <a16:creationId xmlns:a16="http://schemas.microsoft.com/office/drawing/2014/main" xmlns="" id="{7DBE9B8E-0D05-46B0-ABA3-5C43A727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1870"/>
              <a:ext cx="32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Austria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3" name="Rectangle 39">
              <a:extLst>
                <a:ext uri="{FF2B5EF4-FFF2-40B4-BE49-F238E27FC236}">
                  <a16:creationId xmlns:a16="http://schemas.microsoft.com/office/drawing/2014/main" xmlns="" id="{76F130D2-0AF0-41FB-B054-8B296BBE8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1870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4" name="Rectangle 40">
              <a:extLst>
                <a:ext uri="{FF2B5EF4-FFF2-40B4-BE49-F238E27FC236}">
                  <a16:creationId xmlns:a16="http://schemas.microsoft.com/office/drawing/2014/main" xmlns="" id="{7230F15F-3422-4DB1-B092-C81630E0A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870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5" name="Rectangle 41">
              <a:extLst>
                <a:ext uri="{FF2B5EF4-FFF2-40B4-BE49-F238E27FC236}">
                  <a16:creationId xmlns:a16="http://schemas.microsoft.com/office/drawing/2014/main" xmlns="" id="{83C31D86-7B10-44BB-B1E3-F38C79E80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1870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6" name="Rectangle 42">
              <a:extLst>
                <a:ext uri="{FF2B5EF4-FFF2-40B4-BE49-F238E27FC236}">
                  <a16:creationId xmlns:a16="http://schemas.microsoft.com/office/drawing/2014/main" xmlns="" id="{DEE320EF-7DA2-4CEE-89CC-73D48EB57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2021"/>
              <a:ext cx="30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Poland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7" name="Rectangle 43">
              <a:extLst>
                <a:ext uri="{FF2B5EF4-FFF2-40B4-BE49-F238E27FC236}">
                  <a16:creationId xmlns:a16="http://schemas.microsoft.com/office/drawing/2014/main" xmlns="" id="{E79CD46C-84A9-4AE0-9AAE-AA8F1F3A8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2021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xmlns="" id="{0DABA9A2-D1E4-415B-B112-0692200D6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2021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9" name="Rectangle 45">
              <a:extLst>
                <a:ext uri="{FF2B5EF4-FFF2-40B4-BE49-F238E27FC236}">
                  <a16:creationId xmlns:a16="http://schemas.microsoft.com/office/drawing/2014/main" xmlns="" id="{11223728-00BA-4A3A-910B-9A366A24D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021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0" name="Rectangle 46">
              <a:extLst>
                <a:ext uri="{FF2B5EF4-FFF2-40B4-BE49-F238E27FC236}">
                  <a16:creationId xmlns:a16="http://schemas.microsoft.com/office/drawing/2014/main" xmlns="" id="{37DA1744-3FED-4989-8FFE-DAA717D32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2171"/>
              <a:ext cx="39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Romania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xmlns="" id="{80F0327A-8C6B-4AA3-9233-C38029924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171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55-70%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2" name="Rectangle 48">
              <a:extLst>
                <a:ext uri="{FF2B5EF4-FFF2-40B4-BE49-F238E27FC236}">
                  <a16:creationId xmlns:a16="http://schemas.microsoft.com/office/drawing/2014/main" xmlns="" id="{05794489-E354-46BA-B4AB-2B3C74CE3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171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55-70%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3" name="Rectangle 49">
              <a:extLst>
                <a:ext uri="{FF2B5EF4-FFF2-40B4-BE49-F238E27FC236}">
                  <a16:creationId xmlns:a16="http://schemas.microsoft.com/office/drawing/2014/main" xmlns="" id="{BB74E9C4-7660-464C-B0A1-33276B15A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171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50-80%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xmlns="" id="{A4EAD7CF-ACCC-41F1-9621-B630535DF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2322"/>
              <a:ext cx="36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Slovakia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5" name="Rectangle 51">
              <a:extLst>
                <a:ext uri="{FF2B5EF4-FFF2-40B4-BE49-F238E27FC236}">
                  <a16:creationId xmlns:a16="http://schemas.microsoft.com/office/drawing/2014/main" xmlns="" id="{3F4CD4F8-FEA1-4A17-AAEC-C2E4ECB38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322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40-45%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6" name="Rectangle 52">
              <a:extLst>
                <a:ext uri="{FF2B5EF4-FFF2-40B4-BE49-F238E27FC236}">
                  <a16:creationId xmlns:a16="http://schemas.microsoft.com/office/drawing/2014/main" xmlns="" id="{BD6D046D-C7F9-4A0F-A2FF-8B42124A4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322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40-45%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7" name="Rectangle 53">
              <a:extLst>
                <a:ext uri="{FF2B5EF4-FFF2-40B4-BE49-F238E27FC236}">
                  <a16:creationId xmlns:a16="http://schemas.microsoft.com/office/drawing/2014/main" xmlns="" id="{07D0927C-B25F-4D17-AEF0-318B65587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322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8" name="Rectangle 54">
              <a:extLst>
                <a:ext uri="{FF2B5EF4-FFF2-40B4-BE49-F238E27FC236}">
                  <a16:creationId xmlns:a16="http://schemas.microsoft.com/office/drawing/2014/main" xmlns="" id="{EB5A381A-D0FB-4964-8AD1-3D56F286B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2473"/>
              <a:ext cx="37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Slovenia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9" name="Rectangle 55">
              <a:extLst>
                <a:ext uri="{FF2B5EF4-FFF2-40B4-BE49-F238E27FC236}">
                  <a16:creationId xmlns:a16="http://schemas.microsoft.com/office/drawing/2014/main" xmlns="" id="{0608CDE7-FDDC-4923-8558-066AB76D8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" y="2473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0" name="Rectangle 56">
              <a:extLst>
                <a:ext uri="{FF2B5EF4-FFF2-40B4-BE49-F238E27FC236}">
                  <a16:creationId xmlns:a16="http://schemas.microsoft.com/office/drawing/2014/main" xmlns="" id="{77DC6727-EC5E-436E-8BA9-FCEABB59B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2473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1" name="Rectangle 57">
              <a:extLst>
                <a:ext uri="{FF2B5EF4-FFF2-40B4-BE49-F238E27FC236}">
                  <a16:creationId xmlns:a16="http://schemas.microsoft.com/office/drawing/2014/main" xmlns="" id="{B91EB20C-CCBE-4E5A-9DEF-473603F19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473"/>
              <a:ext cx="19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2" name="Rectangle 58">
              <a:extLst>
                <a:ext uri="{FF2B5EF4-FFF2-40B4-BE49-F238E27FC236}">
                  <a16:creationId xmlns:a16="http://schemas.microsoft.com/office/drawing/2014/main" xmlns="" id="{D523A3B6-8253-49F5-A0D5-7044F798A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2623"/>
              <a:ext cx="48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</a:rPr>
                <a:t>Czech Rep.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xmlns="" id="{A8FDB21F-F789-46B9-94F6-BD5E1F6E0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623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10-50%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4" name="Rectangle 60">
              <a:extLst>
                <a:ext uri="{FF2B5EF4-FFF2-40B4-BE49-F238E27FC236}">
                  <a16:creationId xmlns:a16="http://schemas.microsoft.com/office/drawing/2014/main" xmlns="" id="{BC87A634-0634-465E-ADEF-CD3B7CBCB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623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35-65%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xmlns="" id="{8E6A62FD-352F-4884-8784-D71D0D82C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623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35-65%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6" name="Rectangle 62">
              <a:extLst>
                <a:ext uri="{FF2B5EF4-FFF2-40B4-BE49-F238E27FC236}">
                  <a16:creationId xmlns:a16="http://schemas.microsoft.com/office/drawing/2014/main" xmlns="" id="{C69D5CBE-2FFC-4820-8505-96325CE3C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" y="2774"/>
              <a:ext cx="37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000" dirty="0" err="1">
                  <a:solidFill>
                    <a:srgbClr val="FFFFFF"/>
                  </a:solidFill>
                  <a:latin typeface="+mn-lt"/>
                </a:rPr>
                <a:t>Hungary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7" name="Rectangle 63">
              <a:extLst>
                <a:ext uri="{FF2B5EF4-FFF2-40B4-BE49-F238E27FC236}">
                  <a16:creationId xmlns:a16="http://schemas.microsoft.com/office/drawing/2014/main" xmlns="" id="{E5187EB0-1A3A-448F-BA7B-DA15FB666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774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45-65%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xmlns="" id="{E376E45E-4522-48EB-9D5E-42B28DDDE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774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45-65%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9" name="Rectangle 65">
              <a:extLst>
                <a:ext uri="{FF2B5EF4-FFF2-40B4-BE49-F238E27FC236}">
                  <a16:creationId xmlns:a16="http://schemas.microsoft.com/office/drawing/2014/main" xmlns="" id="{9B9E873C-CE47-4AD9-8AD2-1302DD1DC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2774"/>
              <a:ext cx="3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00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45-65%</a:t>
              </a:r>
              <a:endParaRPr kumimoji="0" lang="de-DE" altLang="de-DE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0" name="Rectangle 66">
              <a:extLst>
                <a:ext uri="{FF2B5EF4-FFF2-40B4-BE49-F238E27FC236}">
                  <a16:creationId xmlns:a16="http://schemas.microsoft.com/office/drawing/2014/main" xmlns="" id="{9865AF32-52E1-46D5-A98C-A51CC11D0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" y="513"/>
              <a:ext cx="124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000" dirty="0">
                  <a:solidFill>
                    <a:srgbClr val="FFFFFF"/>
                  </a:solidFill>
                  <a:latin typeface="+mn-lt"/>
                </a:rPr>
                <a:t>maximum premium </a:t>
              </a:r>
              <a:r>
                <a:rPr lang="de-DE" altLang="de-DE" sz="2000" dirty="0" err="1">
                  <a:solidFill>
                    <a:srgbClr val="FFFFFF"/>
                  </a:solidFill>
                  <a:latin typeface="+mn-lt"/>
                </a:rPr>
                <a:t>subsidy</a:t>
              </a:r>
              <a:endPara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1" name="Line 67">
              <a:extLst>
                <a:ext uri="{FF2B5EF4-FFF2-40B4-BE49-F238E27FC236}">
                  <a16:creationId xmlns:a16="http://schemas.microsoft.com/office/drawing/2014/main" xmlns="" id="{762E5F99-B4B1-4236-A0EE-762FCD0DF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0" y="637"/>
              <a:ext cx="0" cy="15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72" name="Rectangle 68">
              <a:extLst>
                <a:ext uri="{FF2B5EF4-FFF2-40B4-BE49-F238E27FC236}">
                  <a16:creationId xmlns:a16="http://schemas.microsoft.com/office/drawing/2014/main" xmlns="" id="{758B915D-B9C1-431B-9596-757873E9F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637"/>
              <a:ext cx="5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73" name="Line 69">
              <a:extLst>
                <a:ext uri="{FF2B5EF4-FFF2-40B4-BE49-F238E27FC236}">
                  <a16:creationId xmlns:a16="http://schemas.microsoft.com/office/drawing/2014/main" xmlns="" id="{3B967FB5-0528-410F-9DB9-7D1E90828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7" y="637"/>
              <a:ext cx="0" cy="15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74" name="Rectangle 70">
              <a:extLst>
                <a:ext uri="{FF2B5EF4-FFF2-40B4-BE49-F238E27FC236}">
                  <a16:creationId xmlns:a16="http://schemas.microsoft.com/office/drawing/2014/main" xmlns="" id="{07578364-3C64-460C-9794-0228409E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637"/>
              <a:ext cx="5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75" name="Line 71">
              <a:extLst>
                <a:ext uri="{FF2B5EF4-FFF2-40B4-BE49-F238E27FC236}">
                  <a16:creationId xmlns:a16="http://schemas.microsoft.com/office/drawing/2014/main" xmlns="" id="{2BD69EDD-1B24-4788-8A35-CC8D879C0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938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76" name="Rectangle 72">
              <a:extLst>
                <a:ext uri="{FF2B5EF4-FFF2-40B4-BE49-F238E27FC236}">
                  <a16:creationId xmlns:a16="http://schemas.microsoft.com/office/drawing/2014/main" xmlns="" id="{91A4912A-39BD-4D05-A062-5ED33DE3D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938"/>
              <a:ext cx="581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77" name="Line 73">
              <a:extLst>
                <a:ext uri="{FF2B5EF4-FFF2-40B4-BE49-F238E27FC236}">
                  <a16:creationId xmlns:a16="http://schemas.microsoft.com/office/drawing/2014/main" xmlns="" id="{D5A43116-1164-4D09-85F9-AB89E2900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1089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78" name="Rectangle 74">
              <a:extLst>
                <a:ext uri="{FF2B5EF4-FFF2-40B4-BE49-F238E27FC236}">
                  <a16:creationId xmlns:a16="http://schemas.microsoft.com/office/drawing/2014/main" xmlns="" id="{9F8C276A-F6C7-4E23-98EB-0DC1B3134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1089"/>
              <a:ext cx="581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79" name="Line 75">
              <a:extLst>
                <a:ext uri="{FF2B5EF4-FFF2-40B4-BE49-F238E27FC236}">
                  <a16:creationId xmlns:a16="http://schemas.microsoft.com/office/drawing/2014/main" xmlns="" id="{CDCFD9D2-D6C3-4948-8425-9D5A10BB5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1240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80" name="Rectangle 76">
              <a:extLst>
                <a:ext uri="{FF2B5EF4-FFF2-40B4-BE49-F238E27FC236}">
                  <a16:creationId xmlns:a16="http://schemas.microsoft.com/office/drawing/2014/main" xmlns="" id="{D9B18333-DE04-4DD2-891F-0D56CD875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1240"/>
              <a:ext cx="581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81" name="Line 77">
              <a:extLst>
                <a:ext uri="{FF2B5EF4-FFF2-40B4-BE49-F238E27FC236}">
                  <a16:creationId xmlns:a16="http://schemas.microsoft.com/office/drawing/2014/main" xmlns="" id="{BA9BCF13-5038-4DB9-9748-6A667E231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1390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82" name="Rectangle 78">
              <a:extLst>
                <a:ext uri="{FF2B5EF4-FFF2-40B4-BE49-F238E27FC236}">
                  <a16:creationId xmlns:a16="http://schemas.microsoft.com/office/drawing/2014/main" xmlns="" id="{428AE7BD-A2FB-4351-9660-2FC9D91C6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1390"/>
              <a:ext cx="581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83" name="Line 79">
              <a:extLst>
                <a:ext uri="{FF2B5EF4-FFF2-40B4-BE49-F238E27FC236}">
                  <a16:creationId xmlns:a16="http://schemas.microsoft.com/office/drawing/2014/main" xmlns="" id="{14209DC0-7751-47D8-8B6D-991B058CE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1541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84" name="Rectangle 80">
              <a:extLst>
                <a:ext uri="{FF2B5EF4-FFF2-40B4-BE49-F238E27FC236}">
                  <a16:creationId xmlns:a16="http://schemas.microsoft.com/office/drawing/2014/main" xmlns="" id="{9C0B8445-D61D-4443-B71E-321E66969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1541"/>
              <a:ext cx="581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85" name="Line 81">
              <a:extLst>
                <a:ext uri="{FF2B5EF4-FFF2-40B4-BE49-F238E27FC236}">
                  <a16:creationId xmlns:a16="http://schemas.microsoft.com/office/drawing/2014/main" xmlns="" id="{BAF25922-66EA-405B-AC10-1CE70774F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1692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xmlns="" id="{387080CF-8599-44E2-9385-5EEACEFD4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1692"/>
              <a:ext cx="581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87" name="Line 83">
              <a:extLst>
                <a:ext uri="{FF2B5EF4-FFF2-40B4-BE49-F238E27FC236}">
                  <a16:creationId xmlns:a16="http://schemas.microsoft.com/office/drawing/2014/main" xmlns="" id="{30FF0622-128A-48AA-A681-080CFE129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1842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88" name="Rectangle 84">
              <a:extLst>
                <a:ext uri="{FF2B5EF4-FFF2-40B4-BE49-F238E27FC236}">
                  <a16:creationId xmlns:a16="http://schemas.microsoft.com/office/drawing/2014/main" xmlns="" id="{55994551-2D50-45BF-A93D-67233E6D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1842"/>
              <a:ext cx="581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89" name="Line 85">
              <a:extLst>
                <a:ext uri="{FF2B5EF4-FFF2-40B4-BE49-F238E27FC236}">
                  <a16:creationId xmlns:a16="http://schemas.microsoft.com/office/drawing/2014/main" xmlns="" id="{8374D989-73D5-443A-82EE-1244706D5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" y="1390"/>
              <a:ext cx="0" cy="156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90" name="Rectangle 86">
              <a:extLst>
                <a:ext uri="{FF2B5EF4-FFF2-40B4-BE49-F238E27FC236}">
                  <a16:creationId xmlns:a16="http://schemas.microsoft.com/office/drawing/2014/main" xmlns="" id="{BB4564A2-21DF-4AE2-B952-1AD1CF677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390"/>
              <a:ext cx="4" cy="156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91" name="Line 87">
              <a:extLst>
                <a:ext uri="{FF2B5EF4-FFF2-40B4-BE49-F238E27FC236}">
                  <a16:creationId xmlns:a16="http://schemas.microsoft.com/office/drawing/2014/main" xmlns="" id="{89FD0510-FD9D-4202-BFAD-5F875297A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1993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92" name="Rectangle 88">
              <a:extLst>
                <a:ext uri="{FF2B5EF4-FFF2-40B4-BE49-F238E27FC236}">
                  <a16:creationId xmlns:a16="http://schemas.microsoft.com/office/drawing/2014/main" xmlns="" id="{E795C2B7-21C4-4C17-8A12-AE0E00D91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1993"/>
              <a:ext cx="581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93" name="Line 89">
              <a:extLst>
                <a:ext uri="{FF2B5EF4-FFF2-40B4-BE49-F238E27FC236}">
                  <a16:creationId xmlns:a16="http://schemas.microsoft.com/office/drawing/2014/main" xmlns="" id="{7E0BBA80-9CCD-48BF-906C-A9346B911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2144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94" name="Rectangle 90">
              <a:extLst>
                <a:ext uri="{FF2B5EF4-FFF2-40B4-BE49-F238E27FC236}">
                  <a16:creationId xmlns:a16="http://schemas.microsoft.com/office/drawing/2014/main" xmlns="" id="{586E1BE0-78C0-473E-A13A-2D6522E63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2144"/>
              <a:ext cx="581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95" name="Line 91">
              <a:extLst>
                <a:ext uri="{FF2B5EF4-FFF2-40B4-BE49-F238E27FC236}">
                  <a16:creationId xmlns:a16="http://schemas.microsoft.com/office/drawing/2014/main" xmlns="" id="{91F8F54F-963B-490F-BEC8-6CEEA239D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" y="1842"/>
              <a:ext cx="0" cy="156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96" name="Rectangle 92">
              <a:extLst>
                <a:ext uri="{FF2B5EF4-FFF2-40B4-BE49-F238E27FC236}">
                  <a16:creationId xmlns:a16="http://schemas.microsoft.com/office/drawing/2014/main" xmlns="" id="{031E8C72-93CF-4C6A-A101-EDEDE372C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842"/>
              <a:ext cx="4" cy="156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97" name="Line 93">
              <a:extLst>
                <a:ext uri="{FF2B5EF4-FFF2-40B4-BE49-F238E27FC236}">
                  <a16:creationId xmlns:a16="http://schemas.microsoft.com/office/drawing/2014/main" xmlns="" id="{E836E651-6166-44B6-B073-569960C740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2295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98" name="Rectangle 94">
              <a:extLst>
                <a:ext uri="{FF2B5EF4-FFF2-40B4-BE49-F238E27FC236}">
                  <a16:creationId xmlns:a16="http://schemas.microsoft.com/office/drawing/2014/main" xmlns="" id="{BB8FE6F9-D8D3-43F0-9DB9-04DA229D3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2295"/>
              <a:ext cx="581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99" name="Line 95">
              <a:extLst>
                <a:ext uri="{FF2B5EF4-FFF2-40B4-BE49-F238E27FC236}">
                  <a16:creationId xmlns:a16="http://schemas.microsoft.com/office/drawing/2014/main" xmlns="" id="{136847E2-C71F-4F00-9FFB-F2CB8D43F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2445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00" name="Rectangle 96">
              <a:extLst>
                <a:ext uri="{FF2B5EF4-FFF2-40B4-BE49-F238E27FC236}">
                  <a16:creationId xmlns:a16="http://schemas.microsoft.com/office/drawing/2014/main" xmlns="" id="{3FACB515-89A7-4085-82D1-6F789043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2445"/>
              <a:ext cx="581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01" name="Line 97">
              <a:extLst>
                <a:ext uri="{FF2B5EF4-FFF2-40B4-BE49-F238E27FC236}">
                  <a16:creationId xmlns:a16="http://schemas.microsoft.com/office/drawing/2014/main" xmlns="" id="{81BD539B-FDD3-4F8B-99FA-A1C1CB4577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" y="2144"/>
              <a:ext cx="0" cy="155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02" name="Rectangle 98">
              <a:extLst>
                <a:ext uri="{FF2B5EF4-FFF2-40B4-BE49-F238E27FC236}">
                  <a16:creationId xmlns:a16="http://schemas.microsoft.com/office/drawing/2014/main" xmlns="" id="{A0DF8C75-2E9B-4DBA-8326-0CABA91CF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144"/>
              <a:ext cx="4" cy="15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03" name="Line 99">
              <a:extLst>
                <a:ext uri="{FF2B5EF4-FFF2-40B4-BE49-F238E27FC236}">
                  <a16:creationId xmlns:a16="http://schemas.microsoft.com/office/drawing/2014/main" xmlns="" id="{FFA9058D-789B-48DB-928C-23F7159B6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2596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:a16="http://schemas.microsoft.com/office/drawing/2014/main" xmlns="" id="{90632BBD-50FA-499B-BF2B-CE267F034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2596"/>
              <a:ext cx="581" cy="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05" name="Line 101">
              <a:extLst>
                <a:ext uri="{FF2B5EF4-FFF2-40B4-BE49-F238E27FC236}">
                  <a16:creationId xmlns:a16="http://schemas.microsoft.com/office/drawing/2014/main" xmlns="" id="{58765467-B9E9-4C82-BCFA-9A52C7FBC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2" y="2747"/>
              <a:ext cx="581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F5B47E81-27C6-42DE-8EAF-C8D0D1052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2747"/>
              <a:ext cx="581" cy="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07" name="Line 103">
              <a:extLst>
                <a:ext uri="{FF2B5EF4-FFF2-40B4-BE49-F238E27FC236}">
                  <a16:creationId xmlns:a16="http://schemas.microsoft.com/office/drawing/2014/main" xmlns="" id="{41190504-0253-48F0-AA5F-CAE0A22AE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" y="2445"/>
              <a:ext cx="0" cy="156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08" name="Rectangle 104">
              <a:extLst>
                <a:ext uri="{FF2B5EF4-FFF2-40B4-BE49-F238E27FC236}">
                  <a16:creationId xmlns:a16="http://schemas.microsoft.com/office/drawing/2014/main" xmlns="" id="{3D23D55A-C9B2-4E04-AF5A-DF42E6A23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445"/>
              <a:ext cx="4" cy="156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09" name="Line 105">
              <a:extLst>
                <a:ext uri="{FF2B5EF4-FFF2-40B4-BE49-F238E27FC236}">
                  <a16:creationId xmlns:a16="http://schemas.microsoft.com/office/drawing/2014/main" xmlns="" id="{22D43EF6-5B1C-4549-A17A-9BECE4B9E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0" y="787"/>
              <a:ext cx="0" cy="2115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10" name="Rectangle 106">
              <a:extLst>
                <a:ext uri="{FF2B5EF4-FFF2-40B4-BE49-F238E27FC236}">
                  <a16:creationId xmlns:a16="http://schemas.microsoft.com/office/drawing/2014/main" xmlns="" id="{4B36BEF7-30DD-4C89-BECF-72E30178D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" y="787"/>
              <a:ext cx="5" cy="211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11" name="Line 107">
              <a:extLst>
                <a:ext uri="{FF2B5EF4-FFF2-40B4-BE49-F238E27FC236}">
                  <a16:creationId xmlns:a16="http://schemas.microsoft.com/office/drawing/2014/main" xmlns="" id="{0548FBE6-4932-4BD7-AFBF-FBC1EEA4C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7" y="787"/>
              <a:ext cx="0" cy="2115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12" name="Rectangle 108">
              <a:extLst>
                <a:ext uri="{FF2B5EF4-FFF2-40B4-BE49-F238E27FC236}">
                  <a16:creationId xmlns:a16="http://schemas.microsoft.com/office/drawing/2014/main" xmlns="" id="{E3734EC4-3E5D-441D-A5CB-A92FCDDE2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" y="787"/>
              <a:ext cx="5" cy="211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13" name="Line 109">
              <a:extLst>
                <a:ext uri="{FF2B5EF4-FFF2-40B4-BE49-F238E27FC236}">
                  <a16:creationId xmlns:a16="http://schemas.microsoft.com/office/drawing/2014/main" xmlns="" id="{06D6BC50-B946-49CD-AB39-387E432A7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" y="2747"/>
              <a:ext cx="0" cy="155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14" name="Rectangle 110">
              <a:extLst>
                <a:ext uri="{FF2B5EF4-FFF2-40B4-BE49-F238E27FC236}">
                  <a16:creationId xmlns:a16="http://schemas.microsoft.com/office/drawing/2014/main" xmlns="" id="{AF5CADF0-51C1-46DF-8424-64E2BE1A9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2747"/>
              <a:ext cx="4" cy="15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15" name="Line 111">
              <a:extLst>
                <a:ext uri="{FF2B5EF4-FFF2-40B4-BE49-F238E27FC236}">
                  <a16:creationId xmlns:a16="http://schemas.microsoft.com/office/drawing/2014/main" xmlns="" id="{C96A5361-0D04-424D-8642-1E4A0977CC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" y="938"/>
              <a:ext cx="2186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16" name="Rectangle 112">
              <a:extLst>
                <a:ext uri="{FF2B5EF4-FFF2-40B4-BE49-F238E27FC236}">
                  <a16:creationId xmlns:a16="http://schemas.microsoft.com/office/drawing/2014/main" xmlns="" id="{0709FE5D-D0DA-4FA5-88F2-961C2FFE5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938"/>
              <a:ext cx="2186" cy="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17" name="Line 113">
              <a:extLst>
                <a:ext uri="{FF2B5EF4-FFF2-40B4-BE49-F238E27FC236}">
                  <a16:creationId xmlns:a16="http://schemas.microsoft.com/office/drawing/2014/main" xmlns="" id="{E320F311-15D7-46BD-8198-A764FD4A8A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" y="1089"/>
              <a:ext cx="2186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18" name="Rectangle 114">
              <a:extLst>
                <a:ext uri="{FF2B5EF4-FFF2-40B4-BE49-F238E27FC236}">
                  <a16:creationId xmlns:a16="http://schemas.microsoft.com/office/drawing/2014/main" xmlns="" id="{BAD8BE12-C104-4A78-9808-BC94E993B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089"/>
              <a:ext cx="2186" cy="4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19" name="Line 115">
              <a:extLst>
                <a:ext uri="{FF2B5EF4-FFF2-40B4-BE49-F238E27FC236}">
                  <a16:creationId xmlns:a16="http://schemas.microsoft.com/office/drawing/2014/main" xmlns="" id="{6BCC79FB-2F54-4DE1-A7CF-4FDEF3078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" y="1240"/>
              <a:ext cx="2186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20" name="Rectangle 116">
              <a:extLst>
                <a:ext uri="{FF2B5EF4-FFF2-40B4-BE49-F238E27FC236}">
                  <a16:creationId xmlns:a16="http://schemas.microsoft.com/office/drawing/2014/main" xmlns="" id="{FD661965-692D-48C8-9F78-720BD0905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240"/>
              <a:ext cx="2186" cy="4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21" name="Line 117">
              <a:extLst>
                <a:ext uri="{FF2B5EF4-FFF2-40B4-BE49-F238E27FC236}">
                  <a16:creationId xmlns:a16="http://schemas.microsoft.com/office/drawing/2014/main" xmlns="" id="{C7423CCD-F3D1-42B9-893D-0850A8D1D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" y="1390"/>
              <a:ext cx="2182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22" name="Rectangle 118">
              <a:extLst>
                <a:ext uri="{FF2B5EF4-FFF2-40B4-BE49-F238E27FC236}">
                  <a16:creationId xmlns:a16="http://schemas.microsoft.com/office/drawing/2014/main" xmlns="" id="{B61AE847-3B7D-4FD7-A0F0-4A2383F37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1390"/>
              <a:ext cx="2182" cy="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23" name="Line 119">
              <a:extLst>
                <a:ext uri="{FF2B5EF4-FFF2-40B4-BE49-F238E27FC236}">
                  <a16:creationId xmlns:a16="http://schemas.microsoft.com/office/drawing/2014/main" xmlns="" id="{ED8A66FF-7FDA-4EA4-B0A0-FAE32A98C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" y="1541"/>
              <a:ext cx="2182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24" name="Rectangle 120">
              <a:extLst>
                <a:ext uri="{FF2B5EF4-FFF2-40B4-BE49-F238E27FC236}">
                  <a16:creationId xmlns:a16="http://schemas.microsoft.com/office/drawing/2014/main" xmlns="" id="{A671B024-007B-468A-BE8E-D421D00F4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1541"/>
              <a:ext cx="2182" cy="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25" name="Line 121">
              <a:extLst>
                <a:ext uri="{FF2B5EF4-FFF2-40B4-BE49-F238E27FC236}">
                  <a16:creationId xmlns:a16="http://schemas.microsoft.com/office/drawing/2014/main" xmlns="" id="{020F0476-FC8D-4965-A12E-D840271DB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3" y="1692"/>
              <a:ext cx="2186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26" name="Rectangle 122">
              <a:extLst>
                <a:ext uri="{FF2B5EF4-FFF2-40B4-BE49-F238E27FC236}">
                  <a16:creationId xmlns:a16="http://schemas.microsoft.com/office/drawing/2014/main" xmlns="" id="{E1A5E9DC-CCC9-499A-8A34-DA1A85D97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3" y="1692"/>
              <a:ext cx="2186" cy="4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27" name="Line 123">
              <a:extLst>
                <a:ext uri="{FF2B5EF4-FFF2-40B4-BE49-F238E27FC236}">
                  <a16:creationId xmlns:a16="http://schemas.microsoft.com/office/drawing/2014/main" xmlns="" id="{7728D58E-FE9F-4D4F-BC68-A9B038364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" y="1842"/>
              <a:ext cx="2182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28" name="Rectangle 124">
              <a:extLst>
                <a:ext uri="{FF2B5EF4-FFF2-40B4-BE49-F238E27FC236}">
                  <a16:creationId xmlns:a16="http://schemas.microsoft.com/office/drawing/2014/main" xmlns="" id="{D6209EC3-5EFD-4AA4-AF71-D82B4E597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1842"/>
              <a:ext cx="2182" cy="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29" name="Line 125">
              <a:extLst>
                <a:ext uri="{FF2B5EF4-FFF2-40B4-BE49-F238E27FC236}">
                  <a16:creationId xmlns:a16="http://schemas.microsoft.com/office/drawing/2014/main" xmlns="" id="{D78B53EA-05FD-426D-BC85-310288D6A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" y="1993"/>
              <a:ext cx="2182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30" name="Rectangle 126">
              <a:extLst>
                <a:ext uri="{FF2B5EF4-FFF2-40B4-BE49-F238E27FC236}">
                  <a16:creationId xmlns:a16="http://schemas.microsoft.com/office/drawing/2014/main" xmlns="" id="{6E8AE3A7-7D7A-4808-817F-540553AD7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1993"/>
              <a:ext cx="2182" cy="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31" name="Line 127">
              <a:extLst>
                <a:ext uri="{FF2B5EF4-FFF2-40B4-BE49-F238E27FC236}">
                  <a16:creationId xmlns:a16="http://schemas.microsoft.com/office/drawing/2014/main" xmlns="" id="{9AA4B058-3562-4474-ADA3-DE267DC1B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" y="2144"/>
              <a:ext cx="2182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32" name="Rectangle 128">
              <a:extLst>
                <a:ext uri="{FF2B5EF4-FFF2-40B4-BE49-F238E27FC236}">
                  <a16:creationId xmlns:a16="http://schemas.microsoft.com/office/drawing/2014/main" xmlns="" id="{0AE96240-6CDA-4A08-81A4-F2B9B2CB9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144"/>
              <a:ext cx="2182" cy="4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33" name="Line 129">
              <a:extLst>
                <a:ext uri="{FF2B5EF4-FFF2-40B4-BE49-F238E27FC236}">
                  <a16:creationId xmlns:a16="http://schemas.microsoft.com/office/drawing/2014/main" xmlns="" id="{5244BCB7-6619-4A0A-BA41-0DFC5A5DF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" y="2295"/>
              <a:ext cx="2182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34" name="Rectangle 130">
              <a:extLst>
                <a:ext uri="{FF2B5EF4-FFF2-40B4-BE49-F238E27FC236}">
                  <a16:creationId xmlns:a16="http://schemas.microsoft.com/office/drawing/2014/main" xmlns="" id="{5F692003-EA82-4E2C-A763-961CCDC8A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295"/>
              <a:ext cx="2182" cy="4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35" name="Line 131">
              <a:extLst>
                <a:ext uri="{FF2B5EF4-FFF2-40B4-BE49-F238E27FC236}">
                  <a16:creationId xmlns:a16="http://schemas.microsoft.com/office/drawing/2014/main" xmlns="" id="{705D69A4-FE6C-4C73-B7C0-CBA8221DD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" y="2445"/>
              <a:ext cx="2182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36" name="Rectangle 132">
              <a:extLst>
                <a:ext uri="{FF2B5EF4-FFF2-40B4-BE49-F238E27FC236}">
                  <a16:creationId xmlns:a16="http://schemas.microsoft.com/office/drawing/2014/main" xmlns="" id="{F77B9025-2ED1-439B-88CF-B331FD4ED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445"/>
              <a:ext cx="2182" cy="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37" name="Line 133">
              <a:extLst>
                <a:ext uri="{FF2B5EF4-FFF2-40B4-BE49-F238E27FC236}">
                  <a16:creationId xmlns:a16="http://schemas.microsoft.com/office/drawing/2014/main" xmlns="" id="{F27CFAB5-975F-42F9-942F-DAEC2B33F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" y="2596"/>
              <a:ext cx="2182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38" name="Rectangle 134">
              <a:extLst>
                <a:ext uri="{FF2B5EF4-FFF2-40B4-BE49-F238E27FC236}">
                  <a16:creationId xmlns:a16="http://schemas.microsoft.com/office/drawing/2014/main" xmlns="" id="{8C383D0F-960D-4AAD-8FC4-58DBD20F5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596"/>
              <a:ext cx="2182" cy="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39" name="Line 135">
              <a:extLst>
                <a:ext uri="{FF2B5EF4-FFF2-40B4-BE49-F238E27FC236}">
                  <a16:creationId xmlns:a16="http://schemas.microsoft.com/office/drawing/2014/main" xmlns="" id="{05E2DE44-5409-4CEE-AA92-0010D4824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" y="2747"/>
              <a:ext cx="2182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40" name="Rectangle 136">
              <a:extLst>
                <a:ext uri="{FF2B5EF4-FFF2-40B4-BE49-F238E27FC236}">
                  <a16:creationId xmlns:a16="http://schemas.microsoft.com/office/drawing/2014/main" xmlns="" id="{9AD9A50F-CBAD-4BD3-BDA8-FAB9A031B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747"/>
              <a:ext cx="2182" cy="4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41" name="Line 137">
              <a:extLst>
                <a:ext uri="{FF2B5EF4-FFF2-40B4-BE49-F238E27FC236}">
                  <a16:creationId xmlns:a16="http://schemas.microsoft.com/office/drawing/2014/main" xmlns="" id="{6609F2DE-0E70-499A-A24E-239FF0328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7" y="2897"/>
              <a:ext cx="2182" cy="0"/>
            </a:xfrm>
            <a:prstGeom prst="line">
              <a:avLst/>
            </a:prstGeom>
            <a:noFill/>
            <a:ln w="0">
              <a:solidFill>
                <a:srgbClr val="AEAAA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  <p:sp>
          <p:nvSpPr>
            <p:cNvPr id="142" name="Rectangle 138">
              <a:extLst>
                <a:ext uri="{FF2B5EF4-FFF2-40B4-BE49-F238E27FC236}">
                  <a16:creationId xmlns:a16="http://schemas.microsoft.com/office/drawing/2014/main" xmlns="" id="{1C7D64AB-57C1-458E-A83B-877652B4B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7" y="2897"/>
              <a:ext cx="2182" cy="5"/>
            </a:xfrm>
            <a:prstGeom prst="rect">
              <a:avLst/>
            </a:prstGeom>
            <a:solidFill>
              <a:srgbClr val="AE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/>
            </a:p>
          </p:txBody>
        </p:sp>
      </p:grpSp>
    </p:spTree>
    <p:extLst>
      <p:ext uri="{BB962C8B-B14F-4D97-AF65-F5344CB8AC3E}">
        <p14:creationId xmlns:p14="http://schemas.microsoft.com/office/powerpoint/2010/main" val="38990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11</a:t>
            </a:fld>
            <a:endParaRPr lang="de-CH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3CFF393A-F72E-4E7E-AC37-CBE84C5D2F6B}"/>
              </a:ext>
            </a:extLst>
          </p:cNvPr>
          <p:cNvSpPr/>
          <p:nvPr/>
        </p:nvSpPr>
        <p:spPr>
          <a:xfrm>
            <a:off x="0" y="11252"/>
            <a:ext cx="1205865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dirty="0">
                <a:latin typeface="Univers" panose="020B0503020202020204" pitchFamily="34" charset="0"/>
              </a:rPr>
              <a:t>European Agricultural Structure</a:t>
            </a:r>
            <a:endParaRPr lang="de-CH" sz="3700" b="1" dirty="0">
              <a:solidFill>
                <a:srgbClr val="C00000"/>
              </a:solidFill>
              <a:latin typeface="Univers" panose="020B0503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F8E16523-A813-42AB-83F1-40A3BDB8D0CD}"/>
              </a:ext>
            </a:extLst>
          </p:cNvPr>
          <p:cNvSpPr txBox="1"/>
          <p:nvPr/>
        </p:nvSpPr>
        <p:spPr>
          <a:xfrm>
            <a:off x="171450" y="1028700"/>
            <a:ext cx="4917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Different </a:t>
            </a:r>
            <a:r>
              <a:rPr lang="de-DE" sz="2400" dirty="0" err="1"/>
              <a:t>insurance</a:t>
            </a:r>
            <a:r>
              <a:rPr lang="de-DE" sz="2400" dirty="0"/>
              <a:t> premium </a:t>
            </a:r>
            <a:r>
              <a:rPr lang="de-DE" sz="2400" dirty="0" err="1"/>
              <a:t>tax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endParaRPr lang="de-DE" sz="2400" dirty="0"/>
          </a:p>
        </p:txBody>
      </p:sp>
      <p:pic>
        <p:nvPicPr>
          <p:cNvPr id="143" name="Grafik 142" descr="Versicherungssteuer_PFlanzenversicherung.jpg">
            <a:extLst>
              <a:ext uri="{FF2B5EF4-FFF2-40B4-BE49-F238E27FC236}">
                <a16:creationId xmlns:a16="http://schemas.microsoft.com/office/drawing/2014/main" xmlns="" id="{CEE38F41-E8DD-47F3-8B3A-B5C915494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318" t="7909" r="14496" b="51025"/>
          <a:stretch/>
        </p:blipFill>
        <p:spPr>
          <a:xfrm>
            <a:off x="171450" y="1625600"/>
            <a:ext cx="6529425" cy="49614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4" name="Rechteck 143">
            <a:extLst>
              <a:ext uri="{FF2B5EF4-FFF2-40B4-BE49-F238E27FC236}">
                <a16:creationId xmlns:a16="http://schemas.microsoft.com/office/drawing/2014/main" xmlns="" id="{EE67EEAD-0361-4308-8975-2021EED3C7ED}"/>
              </a:ext>
            </a:extLst>
          </p:cNvPr>
          <p:cNvSpPr/>
          <p:nvPr/>
        </p:nvSpPr>
        <p:spPr>
          <a:xfrm>
            <a:off x="6700875" y="6217710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insured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 descr="Versicherungssteuer_PFlanzenversicherung.jpg">
            <a:extLst>
              <a:ext uri="{FF2B5EF4-FFF2-40B4-BE49-F238E27FC236}">
                <a16:creationId xmlns:a16="http://schemas.microsoft.com/office/drawing/2014/main" xmlns="" id="{2900BCE7-3F0E-4787-9B60-5A81ECCC84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892" t="21574" r="54480" b="75370"/>
          <a:stretch/>
        </p:blipFill>
        <p:spPr>
          <a:xfrm>
            <a:off x="2713055" y="2715567"/>
            <a:ext cx="482322" cy="36927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 descr="Versicherungssteuer_PFlanzenversicherung.jpg">
            <a:extLst>
              <a:ext uri="{FF2B5EF4-FFF2-40B4-BE49-F238E27FC236}">
                <a16:creationId xmlns:a16="http://schemas.microsoft.com/office/drawing/2014/main" xmlns="" id="{62CE2B21-22BA-4F24-8A18-8E9EF5C3E6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892" t="21574" r="54480" b="75370"/>
          <a:stretch/>
        </p:blipFill>
        <p:spPr>
          <a:xfrm>
            <a:off x="2386283" y="4455798"/>
            <a:ext cx="1010286" cy="36927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EA064511-03DC-4C97-813E-70FDFA5012B3}"/>
              </a:ext>
            </a:extLst>
          </p:cNvPr>
          <p:cNvSpPr/>
          <p:nvPr/>
        </p:nvSpPr>
        <p:spPr>
          <a:xfrm>
            <a:off x="171450" y="2084228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B5EEC533-42A4-4C3A-8BCF-857DEC7E01E8}"/>
              </a:ext>
            </a:extLst>
          </p:cNvPr>
          <p:cNvSpPr txBox="1"/>
          <p:nvPr/>
        </p:nvSpPr>
        <p:spPr>
          <a:xfrm>
            <a:off x="171450" y="2065855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Denmark</a:t>
            </a:r>
            <a:endParaRPr lang="de-DE" sz="24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20D27C68-33A5-46A0-9F07-7D5D925D3243}"/>
              </a:ext>
            </a:extLst>
          </p:cNvPr>
          <p:cNvSpPr/>
          <p:nvPr/>
        </p:nvSpPr>
        <p:spPr>
          <a:xfrm>
            <a:off x="3451098" y="6099029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D6DBA300-466D-4946-90B9-0B4964846195}"/>
              </a:ext>
            </a:extLst>
          </p:cNvPr>
          <p:cNvSpPr/>
          <p:nvPr/>
        </p:nvSpPr>
        <p:spPr>
          <a:xfrm>
            <a:off x="171450" y="2644384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A44B4A5C-F107-4F04-A764-625CB2838869}"/>
              </a:ext>
            </a:extLst>
          </p:cNvPr>
          <p:cNvSpPr txBox="1"/>
          <p:nvPr/>
        </p:nvSpPr>
        <p:spPr>
          <a:xfrm>
            <a:off x="171450" y="2662755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Germany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73C83996-1B1A-4E6B-BFBA-1E4A7AC138A6}"/>
              </a:ext>
            </a:extLst>
          </p:cNvPr>
          <p:cNvSpPr/>
          <p:nvPr/>
        </p:nvSpPr>
        <p:spPr>
          <a:xfrm>
            <a:off x="171450" y="3186169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F43D1D11-108F-4120-BB26-EA35E9D5E744}"/>
              </a:ext>
            </a:extLst>
          </p:cNvPr>
          <p:cNvSpPr txBox="1"/>
          <p:nvPr/>
        </p:nvSpPr>
        <p:spPr>
          <a:xfrm>
            <a:off x="171450" y="3214508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France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816616D7-D3CE-4D9A-BC49-C938E591E820}"/>
              </a:ext>
            </a:extLst>
          </p:cNvPr>
          <p:cNvSpPr/>
          <p:nvPr/>
        </p:nvSpPr>
        <p:spPr>
          <a:xfrm>
            <a:off x="171450" y="4384476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7C973493-1904-4983-AE96-4BDB65694505}"/>
              </a:ext>
            </a:extLst>
          </p:cNvPr>
          <p:cNvSpPr/>
          <p:nvPr/>
        </p:nvSpPr>
        <p:spPr>
          <a:xfrm>
            <a:off x="171450" y="5500466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1F710FC0-B7F8-41BA-BF7A-C49C274C2B39}"/>
              </a:ext>
            </a:extLst>
          </p:cNvPr>
          <p:cNvSpPr/>
          <p:nvPr/>
        </p:nvSpPr>
        <p:spPr>
          <a:xfrm>
            <a:off x="171450" y="4963533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4546414B-4C4F-49C5-A649-9CAB30B455C8}"/>
              </a:ext>
            </a:extLst>
          </p:cNvPr>
          <p:cNvSpPr/>
          <p:nvPr/>
        </p:nvSpPr>
        <p:spPr>
          <a:xfrm>
            <a:off x="171450" y="3838616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98EBCA5D-7225-4DD5-8619-991787EFC409}"/>
              </a:ext>
            </a:extLst>
          </p:cNvPr>
          <p:cNvSpPr txBox="1"/>
          <p:nvPr/>
        </p:nvSpPr>
        <p:spPr>
          <a:xfrm>
            <a:off x="171450" y="3804682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Iceland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8FBBC4E8-457E-45D2-A562-64B0F05E5DE9}"/>
              </a:ext>
            </a:extLst>
          </p:cNvPr>
          <p:cNvSpPr txBox="1"/>
          <p:nvPr/>
        </p:nvSpPr>
        <p:spPr>
          <a:xfrm>
            <a:off x="171450" y="4384476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Italy</a:t>
            </a:r>
            <a:endParaRPr lang="de-DE" sz="2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7FC5DC45-EACE-4A67-B70F-AB36EAE26A3D}"/>
              </a:ext>
            </a:extLst>
          </p:cNvPr>
          <p:cNvSpPr txBox="1"/>
          <p:nvPr/>
        </p:nvSpPr>
        <p:spPr>
          <a:xfrm>
            <a:off x="171450" y="4942471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Latvia</a:t>
            </a:r>
            <a:endParaRPr lang="de-DE" sz="2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BDCCB63A-D19A-487C-B386-9FA19DF09B13}"/>
              </a:ext>
            </a:extLst>
          </p:cNvPr>
          <p:cNvSpPr txBox="1"/>
          <p:nvPr/>
        </p:nvSpPr>
        <p:spPr>
          <a:xfrm>
            <a:off x="134225" y="5516425"/>
            <a:ext cx="187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Liechtenstein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6E612BCD-D779-4281-BD6B-FE14995626DD}"/>
              </a:ext>
            </a:extLst>
          </p:cNvPr>
          <p:cNvSpPr/>
          <p:nvPr/>
        </p:nvSpPr>
        <p:spPr>
          <a:xfrm>
            <a:off x="3469005" y="4381783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xmlns="" id="{494C95A9-37CD-4702-B4E9-E2EBA10F9F77}"/>
              </a:ext>
            </a:extLst>
          </p:cNvPr>
          <p:cNvSpPr/>
          <p:nvPr/>
        </p:nvSpPr>
        <p:spPr>
          <a:xfrm>
            <a:off x="3469005" y="2648480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xmlns="" id="{49A169EF-2880-49FA-BF41-9C235BDE14FF}"/>
              </a:ext>
            </a:extLst>
          </p:cNvPr>
          <p:cNvSpPr/>
          <p:nvPr/>
        </p:nvSpPr>
        <p:spPr>
          <a:xfrm>
            <a:off x="3469005" y="3804682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xmlns="" id="{EAFA2462-24D3-44DE-81A4-227F27908229}"/>
              </a:ext>
            </a:extLst>
          </p:cNvPr>
          <p:cNvSpPr/>
          <p:nvPr/>
        </p:nvSpPr>
        <p:spPr>
          <a:xfrm>
            <a:off x="3469005" y="3268187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xmlns="" id="{150F6350-4839-49F9-A2D8-8687590022EA}"/>
              </a:ext>
            </a:extLst>
          </p:cNvPr>
          <p:cNvSpPr/>
          <p:nvPr/>
        </p:nvSpPr>
        <p:spPr>
          <a:xfrm>
            <a:off x="3452242" y="2062096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xmlns="" id="{D328F958-5EA3-4A02-B589-CD16E4B1578A}"/>
              </a:ext>
            </a:extLst>
          </p:cNvPr>
          <p:cNvSpPr/>
          <p:nvPr/>
        </p:nvSpPr>
        <p:spPr>
          <a:xfrm>
            <a:off x="171450" y="6099029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7A6CAF7F-4899-4C75-8BBD-72725C84B06E}"/>
              </a:ext>
            </a:extLst>
          </p:cNvPr>
          <p:cNvSpPr txBox="1"/>
          <p:nvPr/>
        </p:nvSpPr>
        <p:spPr>
          <a:xfrm>
            <a:off x="134225" y="6075033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Lithuania</a:t>
            </a:r>
            <a:endParaRPr lang="de-DE" sz="2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BBD39CE5-61C4-42C4-B491-0F843EFF3F01}"/>
              </a:ext>
            </a:extLst>
          </p:cNvPr>
          <p:cNvSpPr txBox="1"/>
          <p:nvPr/>
        </p:nvSpPr>
        <p:spPr>
          <a:xfrm>
            <a:off x="3451098" y="4363410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Poland</a:t>
            </a:r>
            <a:endParaRPr lang="de-DE" sz="24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DF596B8B-8380-4312-8619-6DED14423EA8}"/>
              </a:ext>
            </a:extLst>
          </p:cNvPr>
          <p:cNvSpPr txBox="1"/>
          <p:nvPr/>
        </p:nvSpPr>
        <p:spPr>
          <a:xfrm>
            <a:off x="3436162" y="3253618"/>
            <a:ext cx="184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Netherlands</a:t>
            </a:r>
            <a:endParaRPr lang="de-DE" sz="24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E6995F3F-67A8-4C35-B0BF-1A533320CC2D}"/>
              </a:ext>
            </a:extLst>
          </p:cNvPr>
          <p:cNvSpPr txBox="1"/>
          <p:nvPr/>
        </p:nvSpPr>
        <p:spPr>
          <a:xfrm>
            <a:off x="3451098" y="3795196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Austria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xmlns="" id="{9A02F9D2-D9AE-433B-B70A-48B01FD20D0E}"/>
              </a:ext>
            </a:extLst>
          </p:cNvPr>
          <p:cNvSpPr txBox="1"/>
          <p:nvPr/>
        </p:nvSpPr>
        <p:spPr>
          <a:xfrm>
            <a:off x="3436162" y="2662754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Malta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4249ACBC-0B73-4945-8350-6F07C0C68D33}"/>
              </a:ext>
            </a:extLst>
          </p:cNvPr>
          <p:cNvSpPr txBox="1"/>
          <p:nvPr/>
        </p:nvSpPr>
        <p:spPr>
          <a:xfrm>
            <a:off x="3436162" y="2071890"/>
            <a:ext cx="188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Luxembourg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xmlns="" id="{8CB0DB7D-264C-4A06-840B-855B8E3405AC}"/>
              </a:ext>
            </a:extLst>
          </p:cNvPr>
          <p:cNvSpPr txBox="1"/>
          <p:nvPr/>
        </p:nvSpPr>
        <p:spPr>
          <a:xfrm>
            <a:off x="3451098" y="6075033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Hungary</a:t>
            </a:r>
            <a:endParaRPr lang="de-DE" sz="2400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xmlns="" id="{E5216008-E9F2-48A4-93AE-30A1E039C6E8}"/>
              </a:ext>
            </a:extLst>
          </p:cNvPr>
          <p:cNvSpPr/>
          <p:nvPr/>
        </p:nvSpPr>
        <p:spPr>
          <a:xfrm>
            <a:off x="3469005" y="5512200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xmlns="" id="{BAE04D2F-5191-43AE-AC71-65438867616E}"/>
              </a:ext>
            </a:extLst>
          </p:cNvPr>
          <p:cNvSpPr/>
          <p:nvPr/>
        </p:nvSpPr>
        <p:spPr>
          <a:xfrm>
            <a:off x="3469005" y="4912655"/>
            <a:ext cx="1608582" cy="42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C711E830-5520-4404-956E-163C99E7215F}"/>
              </a:ext>
            </a:extLst>
          </p:cNvPr>
          <p:cNvSpPr txBox="1"/>
          <p:nvPr/>
        </p:nvSpPr>
        <p:spPr>
          <a:xfrm>
            <a:off x="3439745" y="4949997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Portugal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xmlns="" id="{4F479A9E-F304-4B28-A5A4-358BC59E0AEB}"/>
              </a:ext>
            </a:extLst>
          </p:cNvPr>
          <p:cNvSpPr txBox="1"/>
          <p:nvPr/>
        </p:nvSpPr>
        <p:spPr>
          <a:xfrm>
            <a:off x="3436162" y="5512200"/>
            <a:ext cx="160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Spain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9DAF7312-1379-4BD9-B2E3-26AD31953B8A}"/>
              </a:ext>
            </a:extLst>
          </p:cNvPr>
          <p:cNvSpPr/>
          <p:nvPr/>
        </p:nvSpPr>
        <p:spPr>
          <a:xfrm>
            <a:off x="136856" y="1625600"/>
            <a:ext cx="6529424" cy="372959"/>
          </a:xfrm>
          <a:prstGeom prst="rect">
            <a:avLst/>
          </a:prstGeom>
          <a:solidFill>
            <a:srgbClr val="0048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94CCB9A1-3031-4D4F-9A57-25FA93A14F75}"/>
              </a:ext>
            </a:extLst>
          </p:cNvPr>
          <p:cNvSpPr txBox="1"/>
          <p:nvPr/>
        </p:nvSpPr>
        <p:spPr>
          <a:xfrm>
            <a:off x="171450" y="1584749"/>
            <a:ext cx="649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solidFill>
                  <a:schemeClr val="bg1"/>
                </a:solidFill>
              </a:rPr>
              <a:t>crop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insurance</a:t>
            </a:r>
            <a:r>
              <a:rPr lang="de-DE" sz="2400" b="1" dirty="0">
                <a:solidFill>
                  <a:schemeClr val="bg1"/>
                </a:solidFill>
              </a:rPr>
              <a:t> </a:t>
            </a:r>
            <a:r>
              <a:rPr lang="de-DE" sz="2400" b="1" dirty="0" err="1">
                <a:solidFill>
                  <a:schemeClr val="bg1"/>
                </a:solidFill>
              </a:rPr>
              <a:t>tax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xmlns="" id="{B26EBE3E-720A-40FD-9A7E-A173F10FA357}"/>
              </a:ext>
            </a:extLst>
          </p:cNvPr>
          <p:cNvSpPr/>
          <p:nvPr/>
        </p:nvSpPr>
        <p:spPr>
          <a:xfrm>
            <a:off x="2139967" y="4367515"/>
            <a:ext cx="1342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spcAft>
                <a:spcPts val="0"/>
              </a:spcAft>
            </a:pP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subsidized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insurance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745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76243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12</a:t>
            </a:fld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63CB3E23-1272-4C9F-A75F-87BE27B5BB2B}"/>
              </a:ext>
            </a:extLst>
          </p:cNvPr>
          <p:cNvSpPr/>
          <p:nvPr/>
        </p:nvSpPr>
        <p:spPr>
          <a:xfrm>
            <a:off x="-1" y="11252"/>
            <a:ext cx="1219200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00" dirty="0">
                <a:latin typeface="Univers" panose="020B0503020202020204" pitchFamily="34" charset="0"/>
              </a:rPr>
              <a:t>European Agriculture - Specificities and Challenges</a:t>
            </a:r>
            <a:endParaRPr lang="de-CH" sz="3700" dirty="0">
              <a:latin typeface="Univers" panose="020B0503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B712F2AA-E2C9-4533-82B4-00C10233EA68}"/>
              </a:ext>
            </a:extLst>
          </p:cNvPr>
          <p:cNvSpPr txBox="1"/>
          <p:nvPr/>
        </p:nvSpPr>
        <p:spPr>
          <a:xfrm>
            <a:off x="66675" y="827916"/>
            <a:ext cx="11869951" cy="49475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specificities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European agriculture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diversified agricultural production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Partly historically grown structures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Heterogenous farm structures within European countries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Existence of the Common agricultural Policy CAP, which takes action through the following instruments:</a:t>
            </a:r>
            <a:b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income support through direct payments</a:t>
            </a:r>
            <a:b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market measures to deal with difficult market situations</a:t>
            </a:r>
            <a:b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rural development measures with national and regional programs</a:t>
            </a:r>
          </a:p>
          <a:p>
            <a:pPr>
              <a:spcBef>
                <a:spcPts val="900"/>
              </a:spcBef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of the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challenges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European agriculture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Partly not cost-covering prices for agricultural products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warming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Appearance of new crop insects, diseases (globalization and/or global warming) 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Land consumption, land loss due to ongoing construction activities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Increasing public awareness of potential problems related to pesticides (health, drinking water quality, etc.)  </a:t>
            </a:r>
          </a:p>
        </p:txBody>
      </p:sp>
    </p:spTree>
    <p:extLst>
      <p:ext uri="{BB962C8B-B14F-4D97-AF65-F5344CB8AC3E}">
        <p14:creationId xmlns:p14="http://schemas.microsoft.com/office/powerpoint/2010/main" val="3261668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13</a:t>
            </a:fld>
            <a:endParaRPr lang="de-CH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5DD9F18F-310C-452C-8702-86C8C1C65690}"/>
              </a:ext>
            </a:extLst>
          </p:cNvPr>
          <p:cNvSpPr/>
          <p:nvPr/>
        </p:nvSpPr>
        <p:spPr>
          <a:xfrm>
            <a:off x="6786906" y="458114"/>
            <a:ext cx="503506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700" dirty="0">
                <a:latin typeface="Univers" panose="020B0503020202020204" pitchFamily="34" charset="0"/>
              </a:rPr>
              <a:t>- </a:t>
            </a:r>
            <a:r>
              <a:rPr lang="de-DE" sz="3700" dirty="0" err="1">
                <a:latin typeface="Univers" panose="020B0503020202020204" pitchFamily="34" charset="0"/>
              </a:rPr>
              <a:t>Lessons</a:t>
            </a:r>
            <a:r>
              <a:rPr lang="de-DE" sz="3700" dirty="0">
                <a:latin typeface="Univers" panose="020B0503020202020204" pitchFamily="34" charset="0"/>
              </a:rPr>
              <a:t> </a:t>
            </a:r>
            <a:r>
              <a:rPr lang="de-DE" sz="3700" dirty="0" err="1">
                <a:latin typeface="Univers" panose="020B0503020202020204" pitchFamily="34" charset="0"/>
              </a:rPr>
              <a:t>learnt</a:t>
            </a:r>
            <a:endParaRPr lang="de-DE" sz="3700" dirty="0">
              <a:latin typeface="Univers" panose="020B0503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4BC421B7-9031-4E3E-8951-8D29CFA465C5}"/>
              </a:ext>
            </a:extLst>
          </p:cNvPr>
          <p:cNvSpPr txBox="1"/>
          <p:nvPr/>
        </p:nvSpPr>
        <p:spPr>
          <a:xfrm>
            <a:off x="263534" y="6069371"/>
            <a:ext cx="11558431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Insurance allows farmers to take risks  -  Insurance makes risks calculable and acceptable</a:t>
            </a:r>
            <a:endParaRPr lang="de-CH" sz="2200" b="1" dirty="0">
              <a:solidFill>
                <a:srgbClr val="C0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D0CCC35-454F-462F-BC7E-76583E28C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4" y="123738"/>
            <a:ext cx="3718784" cy="12284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7AC205B1-8876-48A4-B7A4-1BF845FA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68" y="75617"/>
            <a:ext cx="2848373" cy="127652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92BCB8E5-E0D1-4C34-A96C-C69D8E6D1D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20"/>
          <a:stretch/>
        </p:blipFill>
        <p:spPr>
          <a:xfrm>
            <a:off x="6247019" y="1646905"/>
            <a:ext cx="5787366" cy="43391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E0F183E5-B422-4C68-9ADD-9B6DB7A8F6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27"/>
          <a:stretch/>
        </p:blipFill>
        <p:spPr>
          <a:xfrm>
            <a:off x="46529" y="1621504"/>
            <a:ext cx="6049471" cy="41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3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76243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14</a:t>
            </a:fld>
            <a:endParaRPr lang="de-CH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63CB3E23-1272-4C9F-A75F-87BE27B5BB2B}"/>
              </a:ext>
            </a:extLst>
          </p:cNvPr>
          <p:cNvSpPr/>
          <p:nvPr/>
        </p:nvSpPr>
        <p:spPr>
          <a:xfrm>
            <a:off x="0" y="11252"/>
            <a:ext cx="80185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dirty="0">
                <a:latin typeface="Univers" panose="020B0503020202020204" pitchFamily="34" charset="0"/>
              </a:rPr>
              <a:t>European </a:t>
            </a:r>
            <a:r>
              <a:rPr lang="en-US" sz="3700" dirty="0" err="1">
                <a:latin typeface="Univers" panose="020B0503020202020204" pitchFamily="34" charset="0"/>
              </a:rPr>
              <a:t>Agro</a:t>
            </a:r>
            <a:r>
              <a:rPr lang="en-US" sz="3700" dirty="0">
                <a:latin typeface="Univers" panose="020B0503020202020204" pitchFamily="34" charset="0"/>
              </a:rPr>
              <a:t> Insurance Industry</a:t>
            </a:r>
            <a:br>
              <a:rPr lang="en-US" sz="3700" dirty="0">
                <a:latin typeface="Univers" panose="020B0503020202020204" pitchFamily="34" charset="0"/>
              </a:rPr>
            </a:br>
            <a:r>
              <a:rPr lang="en-US" sz="3700" dirty="0">
                <a:latin typeface="Univers" panose="020B0503020202020204" pitchFamily="34" charset="0"/>
              </a:rPr>
              <a:t>Facts and Challenges</a:t>
            </a:r>
            <a:endParaRPr lang="de-CH" sz="3700" dirty="0">
              <a:latin typeface="Univers" panose="020B0503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B712F2AA-E2C9-4533-82B4-00C10233EA68}"/>
              </a:ext>
            </a:extLst>
          </p:cNvPr>
          <p:cNvSpPr txBox="1"/>
          <p:nvPr/>
        </p:nvSpPr>
        <p:spPr>
          <a:xfrm>
            <a:off x="112138" y="1360342"/>
            <a:ext cx="11887200" cy="3200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Mostly mature markets (hail insurance exists for more than 180 years)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Presence of many specialized agricultural insurers and reinsurers with extensive experience and know-how 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Mostly named Peril and/or MPCI insurance products are offered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Still very few indices, parametric solutions (market share in the low single-digit percentage range, some not eligible for premium subsidies)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Availability of well-trained claims experts in sufficient numbers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Sometimes very complex - time and cost-intensive specifications and controls in connection with the premium subsidy</a:t>
            </a:r>
          </a:p>
          <a:p>
            <a:pPr marL="285750" indent="-285750">
              <a:spcBef>
                <a:spcPts val="800"/>
              </a:spcBef>
              <a:buFont typeface="Symbol" panose="05050102010706020507" pitchFamily="18" charset="2"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size of the continent, and even more of the individual countries can make it difficult to balance risks, especially for systemic risks (e.g. frost, drought, 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178808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15</a:t>
            </a:fld>
            <a:endParaRPr lang="de-CH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627C7BA3-717F-4161-AE25-492A536C522B}"/>
              </a:ext>
            </a:extLst>
          </p:cNvPr>
          <p:cNvSpPr/>
          <p:nvPr/>
        </p:nvSpPr>
        <p:spPr>
          <a:xfrm>
            <a:off x="0" y="11252"/>
            <a:ext cx="710002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dirty="0">
                <a:latin typeface="Univers" panose="020B0503020202020204" pitchFamily="34" charset="0"/>
              </a:rPr>
              <a:t>Spring Frost in Europe 2017</a:t>
            </a:r>
            <a:endParaRPr lang="de-CH" sz="4100" dirty="0">
              <a:latin typeface="Univers" panose="020B0503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09EF0D1C-178E-4D2D-AD33-110077A8A2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60" y="792871"/>
            <a:ext cx="5145355" cy="3771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66A8CFCD-FA9C-4F47-868C-3AF1B1E694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829" y="755570"/>
            <a:ext cx="6422511" cy="384203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EF6E89F7-140D-4845-AE1A-0FD80B6F83B8}"/>
              </a:ext>
            </a:extLst>
          </p:cNvPr>
          <p:cNvSpPr/>
          <p:nvPr/>
        </p:nvSpPr>
        <p:spPr>
          <a:xfrm>
            <a:off x="410474" y="1141932"/>
            <a:ext cx="2872596" cy="6556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50" dirty="0"/>
              <a:t>Late frost caused billions of euros damage in the agricultural sector</a:t>
            </a:r>
            <a:endParaRPr lang="de-CH" sz="1550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16D455B6-EA48-466F-A362-5CEBD6797D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74" y="2065327"/>
            <a:ext cx="2377140" cy="38409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5554DA6F-D91E-4CCE-A0CA-9387726E82E0}"/>
              </a:ext>
            </a:extLst>
          </p:cNvPr>
          <p:cNvSpPr txBox="1"/>
          <p:nvPr/>
        </p:nvSpPr>
        <p:spPr>
          <a:xfrm>
            <a:off x="3568193" y="6528931"/>
            <a:ext cx="1695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err="1"/>
              <a:t>Ref</a:t>
            </a:r>
            <a:r>
              <a:rPr lang="de-CH" sz="1200" dirty="0"/>
              <a:t>. Munich Re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768F4B0-D182-45E9-94F1-57E630E22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477" y="4748943"/>
            <a:ext cx="2978883" cy="1789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B4F0B6F-45AC-4B61-A6D3-3CD35ABAD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093" y="4748943"/>
            <a:ext cx="2645244" cy="17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5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16</a:t>
            </a:fld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ACA3679-E5C4-4912-950D-40E3331CF3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39" y="1139819"/>
            <a:ext cx="4673900" cy="374507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F63ECD4-4E3C-43A1-88B0-A77CCD7243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39" y="4874950"/>
            <a:ext cx="2949874" cy="160991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1F9AC60-6C08-424E-9357-D5B15B20BF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674" y="1139819"/>
            <a:ext cx="4516662" cy="3748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79143D55-C3ED-48CA-8CB7-2B5B9215F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74" y="4913222"/>
            <a:ext cx="2909293" cy="160991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919FD75-AEBA-4BBF-BE85-2ECB6AC15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638795" y="3086704"/>
            <a:ext cx="4313547" cy="48878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627C7BA3-717F-4161-AE25-492A536C522B}"/>
              </a:ext>
            </a:extLst>
          </p:cNvPr>
          <p:cNvSpPr/>
          <p:nvPr/>
        </p:nvSpPr>
        <p:spPr>
          <a:xfrm>
            <a:off x="0" y="11252"/>
            <a:ext cx="846898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dirty="0">
                <a:latin typeface="Univers" panose="020B0503020202020204" pitchFamily="34" charset="0"/>
              </a:rPr>
              <a:t>Drought in Europe 2018 and 2019</a:t>
            </a:r>
            <a:endParaRPr lang="de-CH" sz="4100" dirty="0">
              <a:latin typeface="Univers" panose="020B0503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DD614E20-53B7-49E6-BD60-F634A5E7D139}"/>
              </a:ext>
            </a:extLst>
          </p:cNvPr>
          <p:cNvSpPr txBox="1"/>
          <p:nvPr/>
        </p:nvSpPr>
        <p:spPr>
          <a:xfrm>
            <a:off x="6754815" y="1758593"/>
            <a:ext cx="1559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dirty="0">
                <a:solidFill>
                  <a:schemeClr val="accent1">
                    <a:lumMod val="50000"/>
                  </a:schemeClr>
                </a:solidFill>
              </a:rPr>
              <a:t>2019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D2F5D999-EDCB-4D90-A922-5401A7D4EDC9}"/>
              </a:ext>
            </a:extLst>
          </p:cNvPr>
          <p:cNvSpPr txBox="1"/>
          <p:nvPr/>
        </p:nvSpPr>
        <p:spPr>
          <a:xfrm>
            <a:off x="420339" y="1758593"/>
            <a:ext cx="1559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dirty="0">
                <a:solidFill>
                  <a:schemeClr val="accent1">
                    <a:lumMod val="5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117025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17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76AC8BF1-AD87-4745-BC0D-B5CD6BA49277}"/>
              </a:ext>
            </a:extLst>
          </p:cNvPr>
          <p:cNvSpPr txBox="1"/>
          <p:nvPr/>
        </p:nvSpPr>
        <p:spPr>
          <a:xfrm>
            <a:off x="0" y="862781"/>
            <a:ext cx="12192000" cy="50937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054350" indent="-363538"/>
            <a:r>
              <a:rPr lang="de-CH" sz="3300" dirty="0">
                <a:solidFill>
                  <a:schemeClr val="bg1"/>
                </a:solidFill>
                <a:latin typeface="Univers" panose="020B0503020202020204" pitchFamily="34" charset="0"/>
              </a:rPr>
              <a:t>… </a:t>
            </a:r>
            <a:r>
              <a:rPr lang="de-CH" sz="3300" dirty="0" err="1">
                <a:solidFill>
                  <a:schemeClr val="bg1"/>
                </a:solidFill>
                <a:latin typeface="Univers" panose="020B0503020202020204" pitchFamily="34" charset="0"/>
              </a:rPr>
              <a:t>enable</a:t>
            </a:r>
            <a:r>
              <a:rPr lang="de-CH" sz="3300" dirty="0">
                <a:solidFill>
                  <a:schemeClr val="bg1"/>
                </a:solidFill>
                <a:latin typeface="Univers" panose="020B0503020202020204" pitchFamily="34" charset="0"/>
              </a:rPr>
              <a:t> </a:t>
            </a:r>
            <a:r>
              <a:rPr lang="de-CH" sz="3300" dirty="0" err="1">
                <a:solidFill>
                  <a:schemeClr val="bg1"/>
                </a:solidFill>
                <a:latin typeface="Univers" panose="020B0503020202020204" pitchFamily="34" charset="0"/>
              </a:rPr>
              <a:t>to</a:t>
            </a:r>
            <a:r>
              <a:rPr lang="de-CH" sz="3300" dirty="0">
                <a:solidFill>
                  <a:schemeClr val="bg1"/>
                </a:solidFill>
                <a:latin typeface="Univers" panose="020B0503020202020204" pitchFamily="34" charset="0"/>
              </a:rPr>
              <a:t> </a:t>
            </a:r>
          </a:p>
          <a:p>
            <a:pPr marL="3054350" indent="-363538"/>
            <a:endParaRPr lang="en-US" sz="10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marL="3054350" indent="-36353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Univers" panose="020B0503020202020204" pitchFamily="34" charset="0"/>
              </a:rPr>
              <a:t>integrate, optimize and rationalize processes even more </a:t>
            </a:r>
            <a:br>
              <a:rPr lang="en-US" sz="22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Univers" panose="020B0503020202020204" pitchFamily="34" charset="0"/>
              </a:rPr>
              <a:t>(time and cost optimization)</a:t>
            </a:r>
          </a:p>
          <a:p>
            <a:pPr marL="3054350" indent="-36353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Univers" panose="020B0503020202020204" pitchFamily="34" charset="0"/>
              </a:rPr>
              <a:t>have digital contact, communication with the insured farmers</a:t>
            </a:r>
          </a:p>
          <a:p>
            <a:pPr marL="3054350" indent="-363538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bg1"/>
                </a:solidFill>
                <a:latin typeface="Univers" panose="020B0503020202020204" pitchFamily="34" charset="0"/>
              </a:rPr>
              <a:t>collect huge data for </a:t>
            </a:r>
            <a:r>
              <a:rPr lang="en-US" sz="2200" dirty="0" err="1">
                <a:solidFill>
                  <a:schemeClr val="bg1"/>
                </a:solidFill>
                <a:latin typeface="Univers" panose="020B0503020202020204" pitchFamily="34" charset="0"/>
              </a:rPr>
              <a:t>Agro</a:t>
            </a:r>
            <a:r>
              <a:rPr lang="en-US" sz="2200" dirty="0">
                <a:solidFill>
                  <a:schemeClr val="bg1"/>
                </a:solidFill>
                <a:latin typeface="Univers" panose="020B0503020202020204" pitchFamily="34" charset="0"/>
              </a:rPr>
              <a:t> Insurance through satellites, threats, radar, ground stations, agricultural equipment, etc. to evaluate and  analyze:</a:t>
            </a:r>
            <a:br>
              <a:rPr lang="en-US" sz="22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Univers" panose="020B0503020202020204" pitchFamily="34" charset="0"/>
              </a:rPr>
              <a:t>		- field boundaries</a:t>
            </a:r>
            <a:br>
              <a:rPr lang="en-US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Univers" panose="020B0503020202020204" pitchFamily="34" charset="0"/>
              </a:rPr>
              <a:t>		- temperature, precipitation, soil moisture</a:t>
            </a:r>
            <a:br>
              <a:rPr lang="en-US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Univers" panose="020B0503020202020204" pitchFamily="34" charset="0"/>
              </a:rPr>
              <a:t>		- crop type	</a:t>
            </a:r>
            <a:br>
              <a:rPr lang="en-US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Univers" panose="020B0503020202020204" pitchFamily="34" charset="0"/>
              </a:rPr>
              <a:t>		- vegetation growth, harvest time</a:t>
            </a:r>
            <a:br>
              <a:rPr lang="en-US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Univers" panose="020B0503020202020204" pitchFamily="34" charset="0"/>
              </a:rPr>
              <a:t>		- damage/yield loss </a:t>
            </a:r>
          </a:p>
          <a:p>
            <a:pPr marL="2690812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Univers" panose="020B0503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Univers" panose="020B0503020202020204" pitchFamily="34" charset="0"/>
                <a:sym typeface="Wingdings" panose="05000000000000000000" pitchFamily="2" charset="2"/>
              </a:rPr>
              <a:t> New </a:t>
            </a:r>
            <a:r>
              <a:rPr lang="en-US" sz="2200" b="1" u="sng" dirty="0">
                <a:solidFill>
                  <a:schemeClr val="bg1"/>
                </a:solidFill>
                <a:latin typeface="Univers" panose="020B0503020202020204" pitchFamily="34" charset="0"/>
                <a:sym typeface="Wingdings" panose="05000000000000000000" pitchFamily="2" charset="2"/>
              </a:rPr>
              <a:t>era</a:t>
            </a:r>
            <a:r>
              <a:rPr lang="en-US" sz="2200" dirty="0">
                <a:solidFill>
                  <a:schemeClr val="bg1"/>
                </a:solidFill>
                <a:latin typeface="Univers" panose="020B0503020202020204" pitchFamily="34" charset="0"/>
                <a:sym typeface="Wingdings" panose="05000000000000000000" pitchFamily="2" charset="2"/>
              </a:rPr>
              <a:t> in data collection, quality and analysis!</a:t>
            </a:r>
            <a:endParaRPr lang="de-CH" sz="2200" dirty="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44A18BF6-D993-4A31-B4F3-0B73602A7DFD}"/>
              </a:ext>
            </a:extLst>
          </p:cNvPr>
          <p:cNvSpPr/>
          <p:nvPr/>
        </p:nvSpPr>
        <p:spPr>
          <a:xfrm>
            <a:off x="0" y="11252"/>
            <a:ext cx="479330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dirty="0">
                <a:latin typeface="Univers" panose="020B0503020202020204" pitchFamily="34" charset="0"/>
              </a:rPr>
              <a:t>New Technologies</a:t>
            </a:r>
            <a:endParaRPr lang="de-CH" sz="4100" dirty="0"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1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18</a:t>
            </a:fld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44A18BF6-D993-4A31-B4F3-0B73602A7DFD}"/>
              </a:ext>
            </a:extLst>
          </p:cNvPr>
          <p:cNvSpPr/>
          <p:nvPr/>
        </p:nvSpPr>
        <p:spPr>
          <a:xfrm>
            <a:off x="0" y="11252"/>
            <a:ext cx="479330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dirty="0">
                <a:latin typeface="Univers" panose="020B0503020202020204" pitchFamily="34" charset="0"/>
              </a:rPr>
              <a:t>New Technologies</a:t>
            </a:r>
            <a:endParaRPr lang="de-CH" sz="4100" dirty="0">
              <a:latin typeface="Univers" panose="020B0503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BA49B09A-F625-4814-A7DE-492F6C2F3575}"/>
              </a:ext>
            </a:extLst>
          </p:cNvPr>
          <p:cNvSpPr txBox="1"/>
          <p:nvPr/>
        </p:nvSpPr>
        <p:spPr>
          <a:xfrm>
            <a:off x="0" y="1078445"/>
            <a:ext cx="12192000" cy="424731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054350" indent="-363538"/>
            <a:r>
              <a:rPr lang="en-US" sz="3300" dirty="0">
                <a:solidFill>
                  <a:schemeClr val="bg1"/>
                </a:solidFill>
                <a:latin typeface="Univers" panose="020B0503020202020204" pitchFamily="34" charset="0"/>
              </a:rPr>
              <a:t>… this new </a:t>
            </a:r>
            <a:r>
              <a:rPr lang="en-US" sz="3300" b="1" u="sng" dirty="0">
                <a:solidFill>
                  <a:schemeClr val="bg1"/>
                </a:solidFill>
                <a:latin typeface="Univers" panose="020B0503020202020204" pitchFamily="34" charset="0"/>
              </a:rPr>
              <a:t>era</a:t>
            </a:r>
            <a:r>
              <a:rPr lang="en-US" sz="3300" dirty="0">
                <a:solidFill>
                  <a:schemeClr val="bg1"/>
                </a:solidFill>
                <a:latin typeface="Univers" panose="020B0503020202020204" pitchFamily="34" charset="0"/>
              </a:rPr>
              <a:t> in data collection and quality</a:t>
            </a:r>
            <a:br>
              <a:rPr lang="en-US" sz="33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3300" dirty="0">
                <a:solidFill>
                  <a:schemeClr val="bg1"/>
                </a:solidFill>
                <a:latin typeface="Univers" panose="020B0503020202020204" pitchFamily="34" charset="0"/>
              </a:rPr>
              <a:t>  can be used for</a:t>
            </a:r>
          </a:p>
          <a:p>
            <a:pPr marL="3054350" indent="-3635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Product development, simulation</a:t>
            </a:r>
          </a:p>
          <a:p>
            <a:pPr marL="3054350" indent="-3635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Insurance acceptance, risk analysis</a:t>
            </a:r>
          </a:p>
          <a:p>
            <a:pPr marL="3054350" indent="-3635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Risk prevention</a:t>
            </a:r>
          </a:p>
          <a:p>
            <a:pPr marL="3054350" indent="-3635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Operational planning and supervision of damage estimation </a:t>
            </a:r>
          </a:p>
          <a:p>
            <a:pPr marL="3054350" indent="-3635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Damage detection, loss estimation (yield estimation)</a:t>
            </a:r>
          </a:p>
          <a:p>
            <a:pPr marL="3054350" indent="-3635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Fraud detection</a:t>
            </a:r>
          </a:p>
        </p:txBody>
      </p:sp>
    </p:spTree>
    <p:extLst>
      <p:ext uri="{BB962C8B-B14F-4D97-AF65-F5344CB8AC3E}">
        <p14:creationId xmlns:p14="http://schemas.microsoft.com/office/powerpoint/2010/main" val="123565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19</a:t>
            </a:fld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44A18BF6-D993-4A31-B4F3-0B73602A7DFD}"/>
              </a:ext>
            </a:extLst>
          </p:cNvPr>
          <p:cNvSpPr/>
          <p:nvPr/>
        </p:nvSpPr>
        <p:spPr>
          <a:xfrm>
            <a:off x="0" y="32967"/>
            <a:ext cx="2606804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dirty="0">
                <a:latin typeface="Univers" panose="020B0503020202020204" pitchFamily="34" charset="0"/>
              </a:rPr>
              <a:t>Examples</a:t>
            </a:r>
            <a:endParaRPr lang="de-CH" sz="4100" dirty="0">
              <a:latin typeface="Univers" panose="020B0503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9B4CD9F7-56E9-40F2-8D9E-4986D68552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801" y="1272665"/>
            <a:ext cx="4315529" cy="380415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2D90E08D-762D-46FE-B907-45C317A84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0"/>
          <a:stretch/>
        </p:blipFill>
        <p:spPr>
          <a:xfrm>
            <a:off x="4258447" y="-6404"/>
            <a:ext cx="4163473" cy="37296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D024EE7-5FD9-4435-A3DA-E2B78BB20E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920" y="1870021"/>
            <a:ext cx="3703462" cy="25581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417EFBC1-6325-4C4E-95B8-0AE837C7FD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199" y="3656526"/>
            <a:ext cx="4164597" cy="319087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0D2C8B4E-680B-4394-9224-B5FE8DF69A0C}"/>
              </a:ext>
            </a:extLst>
          </p:cNvPr>
          <p:cNvSpPr/>
          <p:nvPr/>
        </p:nvSpPr>
        <p:spPr>
          <a:xfrm>
            <a:off x="7210425" y="-6404"/>
            <a:ext cx="1210371" cy="80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769E4A9A-0109-4C5B-9CB5-2F37395487FF}"/>
              </a:ext>
            </a:extLst>
          </p:cNvPr>
          <p:cNvSpPr/>
          <p:nvPr/>
        </p:nvSpPr>
        <p:spPr>
          <a:xfrm>
            <a:off x="7210425" y="3637554"/>
            <a:ext cx="1210371" cy="80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3483CAE8-EB5E-4A97-8CCE-FE17D137A0C8}"/>
              </a:ext>
            </a:extLst>
          </p:cNvPr>
          <p:cNvSpPr/>
          <p:nvPr/>
        </p:nvSpPr>
        <p:spPr>
          <a:xfrm>
            <a:off x="10953807" y="1870021"/>
            <a:ext cx="1171575" cy="80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585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5198C184-3414-4074-85D5-6083071ED7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3" y="1066800"/>
            <a:ext cx="12023695" cy="53720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A3E1AB-F189-4596-8E32-089D530DE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039" y="1350785"/>
            <a:ext cx="10202268" cy="3870691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US" sz="4900" dirty="0">
                <a:solidFill>
                  <a:schemeClr val="bg1"/>
                </a:solidFill>
                <a:latin typeface="Univers" panose="020B0503020202020204" pitchFamily="34" charset="0"/>
              </a:rPr>
              <a:t>International Trends in </a:t>
            </a:r>
            <a:br>
              <a:rPr lang="en-US" sz="49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4900" dirty="0" err="1">
                <a:solidFill>
                  <a:schemeClr val="bg1"/>
                </a:solidFill>
                <a:latin typeface="Univers" panose="020B0503020202020204" pitchFamily="34" charset="0"/>
              </a:rPr>
              <a:t>Agro</a:t>
            </a:r>
            <a:r>
              <a:rPr lang="en-US" sz="4900" dirty="0">
                <a:solidFill>
                  <a:schemeClr val="bg1"/>
                </a:solidFill>
                <a:latin typeface="Univers" panose="020B0503020202020204" pitchFamily="34" charset="0"/>
              </a:rPr>
              <a:t> Risk Management</a:t>
            </a:r>
            <a:r>
              <a:rPr lang="en-US" sz="5600" dirty="0">
                <a:solidFill>
                  <a:schemeClr val="bg1"/>
                </a:solidFill>
                <a:latin typeface="Univers" panose="020B0503020202020204" pitchFamily="34" charset="0"/>
              </a:rPr>
              <a:t/>
            </a:r>
            <a:br>
              <a:rPr lang="en-US" sz="56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Univers" panose="020B0503020202020204" pitchFamily="34" charset="0"/>
              </a:rPr>
              <a:t/>
            </a:r>
            <a:br>
              <a:rPr lang="en-US" sz="11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Univers" panose="020B0503020202020204" pitchFamily="34" charset="0"/>
              </a:rPr>
              <a:t/>
            </a:r>
            <a:br>
              <a:rPr lang="en-US" sz="11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Univers" panose="020B0503020202020204" pitchFamily="34" charset="0"/>
              </a:rPr>
              <a:t/>
            </a:r>
            <a:br>
              <a:rPr lang="en-US" sz="11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Univers" panose="020B0503020202020204" pitchFamily="34" charset="0"/>
              </a:rPr>
              <a:t/>
            </a:r>
            <a:br>
              <a:rPr lang="en-US" sz="11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Univers" panose="020B0503020202020204" pitchFamily="34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Univers" panose="020B0503020202020204" pitchFamily="34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Univers" panose="020B0503020202020204" pitchFamily="34" charset="0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5600" dirty="0">
                <a:solidFill>
                  <a:schemeClr val="bg1"/>
                </a:solidFill>
                <a:latin typeface="Univers" panose="020B0503020202020204" pitchFamily="34" charset="0"/>
              </a:rPr>
              <a:t/>
            </a:r>
            <a:br>
              <a:rPr lang="en-US" sz="56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5600" dirty="0">
                <a:solidFill>
                  <a:srgbClr val="FFFF00"/>
                </a:solidFill>
                <a:latin typeface="Univers" panose="020B0503020202020204" pitchFamily="34" charset="0"/>
              </a:rPr>
              <a:t>A view from Europe</a:t>
            </a:r>
            <a:endParaRPr lang="en-GB" sz="5600" dirty="0">
              <a:solidFill>
                <a:srgbClr val="FFFF00"/>
              </a:solidFill>
              <a:latin typeface="Univers" panose="020B0503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E8C72D5-53DD-4009-93B4-698F2E2BC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Mendoza 2020 ¦ </a:t>
            </a:r>
            <a:fld id="{27791E1B-A71B-4E66-8518-660B60450BFB}" type="slidenum">
              <a:rPr lang="de-CH" smtClean="0">
                <a:solidFill>
                  <a:schemeClr val="tx1"/>
                </a:solidFill>
              </a:rPr>
              <a:pPr/>
              <a:t>2</a:t>
            </a:fld>
            <a:endParaRPr lang="de-CH" dirty="0">
              <a:solidFill>
                <a:schemeClr val="tx1"/>
              </a:solidFill>
            </a:endParaRPr>
          </a:p>
          <a:p>
            <a:pPr algn="l"/>
            <a:r>
              <a:rPr lang="de-CH" dirty="0">
                <a:solidFill>
                  <a:schemeClr val="tx1"/>
                </a:solidFill>
              </a:rPr>
              <a:t>	              Rainer Langner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84E157B3-5865-4D3E-A069-49A50CB19809}"/>
              </a:ext>
            </a:extLst>
          </p:cNvPr>
          <p:cNvSpPr/>
          <p:nvPr/>
        </p:nvSpPr>
        <p:spPr>
          <a:xfrm>
            <a:off x="2582272" y="-19298"/>
            <a:ext cx="9591087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700" dirty="0">
                <a:latin typeface="Univers" panose="020B0503020202020204" pitchFamily="34" charset="0"/>
              </a:rPr>
              <a:t>XVI CONGRESO INTERNACIONAL ALASA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96998F1-6D9C-4347-9DDB-055BAF55F9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3" y="20729"/>
            <a:ext cx="927422" cy="9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28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F0AA3724-0C08-4CA6-A0DE-5C7BA321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710" y="2112777"/>
            <a:ext cx="5906092" cy="383076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20</a:t>
            </a:fld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AB700E65-656F-476D-AADB-8D1354C3EE9D}"/>
              </a:ext>
            </a:extLst>
          </p:cNvPr>
          <p:cNvSpPr/>
          <p:nvPr/>
        </p:nvSpPr>
        <p:spPr>
          <a:xfrm>
            <a:off x="0" y="11252"/>
            <a:ext cx="278153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dirty="0">
                <a:latin typeface="Univers" panose="020B0503020202020204" pitchFamily="34" charset="0"/>
              </a:rPr>
              <a:t>Insuretech</a:t>
            </a:r>
            <a:endParaRPr lang="de-CH" sz="4100" dirty="0">
              <a:latin typeface="Univers" panose="020B0503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D8D110D5-3446-46FE-A440-9EB53491BC5B}"/>
              </a:ext>
            </a:extLst>
          </p:cNvPr>
          <p:cNvSpPr txBox="1"/>
          <p:nvPr/>
        </p:nvSpPr>
        <p:spPr>
          <a:xfrm>
            <a:off x="0" y="700160"/>
            <a:ext cx="12192000" cy="11079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690812">
              <a:spcBef>
                <a:spcPts val="1200"/>
              </a:spcBef>
            </a:pPr>
            <a:r>
              <a:rPr lang="en-US" sz="3300" dirty="0">
                <a:solidFill>
                  <a:schemeClr val="bg1"/>
                </a:solidFill>
                <a:latin typeface="Univers" panose="020B0503020202020204" pitchFamily="34" charset="0"/>
              </a:rPr>
              <a:t>… what is an </a:t>
            </a:r>
            <a:r>
              <a:rPr lang="en-US" sz="3300" dirty="0" err="1">
                <a:solidFill>
                  <a:schemeClr val="bg1"/>
                </a:solidFill>
                <a:latin typeface="Univers" panose="020B0503020202020204" pitchFamily="34" charset="0"/>
              </a:rPr>
              <a:t>insuretech</a:t>
            </a:r>
            <a:r>
              <a:rPr lang="en-US" sz="3300" dirty="0">
                <a:solidFill>
                  <a:schemeClr val="bg1"/>
                </a:solidFill>
                <a:latin typeface="Univers" panose="020B0503020202020204" pitchFamily="34" charset="0"/>
              </a:rPr>
              <a:t>?</a:t>
            </a:r>
            <a:br>
              <a:rPr lang="en-US" sz="3300" dirty="0">
                <a:solidFill>
                  <a:schemeClr val="bg1"/>
                </a:solidFill>
                <a:latin typeface="Univers" panose="020B0503020202020204" pitchFamily="34" charset="0"/>
              </a:rPr>
            </a:br>
            <a:r>
              <a:rPr lang="en-US" sz="3300" dirty="0">
                <a:solidFill>
                  <a:schemeClr val="bg1"/>
                </a:solidFill>
                <a:latin typeface="Univers" panose="020B0503020202020204" pitchFamily="34" charset="0"/>
              </a:rPr>
              <a:t>     attempt to make a categorization …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5022F890-D725-41E8-9364-FD03659B51F3}"/>
              </a:ext>
            </a:extLst>
          </p:cNvPr>
          <p:cNvSpPr txBox="1"/>
          <p:nvPr/>
        </p:nvSpPr>
        <p:spPr>
          <a:xfrm>
            <a:off x="3403710" y="5908575"/>
            <a:ext cx="59191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</a:tabLst>
            </a:pPr>
            <a:r>
              <a:rPr lang="de-CH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    	¦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 of: data, data analysis (weather data incl. NDVI, field/harvest data, etc.),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¦  damage detection, loss assessment or of ready index, parametric solutions </a:t>
            </a:r>
            <a:r>
              <a:rPr lang="de-CH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xmlns="" id="{74CC3AFB-7C50-4B18-81D0-2E34B46F8B28}"/>
              </a:ext>
            </a:extLst>
          </p:cNvPr>
          <p:cNvSpPr/>
          <p:nvPr/>
        </p:nvSpPr>
        <p:spPr>
          <a:xfrm>
            <a:off x="9442833" y="4816370"/>
            <a:ext cx="802256" cy="25304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2" name="Pfeil: nach links 11">
            <a:extLst>
              <a:ext uri="{FF2B5EF4-FFF2-40B4-BE49-F238E27FC236}">
                <a16:creationId xmlns:a16="http://schemas.microsoft.com/office/drawing/2014/main" xmlns="" id="{D1DC173A-57CC-49F2-9FB7-979CF7F13742}"/>
              </a:ext>
            </a:extLst>
          </p:cNvPr>
          <p:cNvSpPr/>
          <p:nvPr/>
        </p:nvSpPr>
        <p:spPr>
          <a:xfrm>
            <a:off x="9442833" y="5141475"/>
            <a:ext cx="802256" cy="2415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5" name="Pfeil: nach links 14">
            <a:extLst>
              <a:ext uri="{FF2B5EF4-FFF2-40B4-BE49-F238E27FC236}">
                <a16:creationId xmlns:a16="http://schemas.microsoft.com/office/drawing/2014/main" xmlns="" id="{85A66772-5C65-48D9-88A4-54593C29AA0F}"/>
              </a:ext>
            </a:extLst>
          </p:cNvPr>
          <p:cNvSpPr/>
          <p:nvPr/>
        </p:nvSpPr>
        <p:spPr>
          <a:xfrm>
            <a:off x="9442833" y="5980233"/>
            <a:ext cx="802256" cy="24154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9" name="Pfeil: nach links 18">
            <a:extLst>
              <a:ext uri="{FF2B5EF4-FFF2-40B4-BE49-F238E27FC236}">
                <a16:creationId xmlns:a16="http://schemas.microsoft.com/office/drawing/2014/main" xmlns="" id="{1DEC40E6-6F4E-41B4-AF15-629CA6A5BE98}"/>
              </a:ext>
            </a:extLst>
          </p:cNvPr>
          <p:cNvSpPr/>
          <p:nvPr/>
        </p:nvSpPr>
        <p:spPr>
          <a:xfrm>
            <a:off x="9429750" y="2923894"/>
            <a:ext cx="802256" cy="2415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0" name="Pfeil: nach links 19">
            <a:extLst>
              <a:ext uri="{FF2B5EF4-FFF2-40B4-BE49-F238E27FC236}">
                <a16:creationId xmlns:a16="http://schemas.microsoft.com/office/drawing/2014/main" xmlns="" id="{AAEC5E2A-4ACF-47B8-9CFC-F04883B0DD62}"/>
              </a:ext>
            </a:extLst>
          </p:cNvPr>
          <p:cNvSpPr/>
          <p:nvPr/>
        </p:nvSpPr>
        <p:spPr>
          <a:xfrm>
            <a:off x="9429750" y="4378883"/>
            <a:ext cx="802256" cy="24154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8A1ECB71-D75C-49E4-8575-2FFE99AD9575}"/>
              </a:ext>
            </a:extLst>
          </p:cNvPr>
          <p:cNvSpPr txBox="1"/>
          <p:nvPr/>
        </p:nvSpPr>
        <p:spPr>
          <a:xfrm>
            <a:off x="9326876" y="1971947"/>
            <a:ext cx="12183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agro</a:t>
            </a:r>
            <a:r>
              <a:rPr lang="de-CH" sz="12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de-CH" sz="12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CH" sz="12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CH" sz="125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endParaRPr lang="de-CH" sz="12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20F14988-DD4A-42A0-9B58-A0ECB18A9AFF}"/>
              </a:ext>
            </a:extLst>
          </p:cNvPr>
          <p:cNvSpPr/>
          <p:nvPr/>
        </p:nvSpPr>
        <p:spPr>
          <a:xfrm>
            <a:off x="3320667" y="1899705"/>
            <a:ext cx="27927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Ref. Alexander Braun, Florian Schreiber IVW</a:t>
            </a:r>
          </a:p>
        </p:txBody>
      </p:sp>
    </p:spTree>
    <p:extLst>
      <p:ext uri="{BB962C8B-B14F-4D97-AF65-F5344CB8AC3E}">
        <p14:creationId xmlns:p14="http://schemas.microsoft.com/office/powerpoint/2010/main" val="13907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21</a:t>
            </a:fld>
            <a:endParaRPr lang="de-CH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AB700E65-656F-476D-AADB-8D1354C3EE9D}"/>
              </a:ext>
            </a:extLst>
          </p:cNvPr>
          <p:cNvSpPr/>
          <p:nvPr/>
        </p:nvSpPr>
        <p:spPr>
          <a:xfrm>
            <a:off x="0" y="11252"/>
            <a:ext cx="2781531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dirty="0">
                <a:latin typeface="Univers" panose="020B0503020202020204" pitchFamily="34" charset="0"/>
              </a:rPr>
              <a:t>Insuretech</a:t>
            </a:r>
            <a:endParaRPr lang="de-CH" sz="4100" dirty="0">
              <a:latin typeface="Univers" panose="020B0503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D8D110D5-3446-46FE-A440-9EB53491BC5B}"/>
              </a:ext>
            </a:extLst>
          </p:cNvPr>
          <p:cNvSpPr txBox="1"/>
          <p:nvPr/>
        </p:nvSpPr>
        <p:spPr>
          <a:xfrm>
            <a:off x="0" y="700160"/>
            <a:ext cx="12192000" cy="51398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690812">
              <a:spcBef>
                <a:spcPts val="1200"/>
              </a:spcBef>
            </a:pPr>
            <a:r>
              <a:rPr lang="en-US" sz="3300" dirty="0">
                <a:solidFill>
                  <a:schemeClr val="bg1"/>
                </a:solidFill>
                <a:latin typeface="Univers" panose="020B0503020202020204" pitchFamily="34" charset="0"/>
              </a:rPr>
              <a:t>… facts, outlook</a:t>
            </a:r>
          </a:p>
          <a:p>
            <a:pPr marL="2690812">
              <a:spcBef>
                <a:spcPts val="1200"/>
              </a:spcBef>
            </a:pPr>
            <a:endParaRPr lang="en-US" sz="1000" dirty="0">
              <a:solidFill>
                <a:schemeClr val="bg1"/>
              </a:solidFill>
              <a:latin typeface="Univers" panose="020B0503020202020204" pitchFamily="34" charset="0"/>
            </a:endParaRPr>
          </a:p>
          <a:p>
            <a:pPr marL="3054350" lvl="6" indent="-3635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In Europe there are very few </a:t>
            </a:r>
            <a:r>
              <a:rPr lang="en-US" sz="2400" dirty="0" err="1">
                <a:solidFill>
                  <a:schemeClr val="bg1"/>
                </a:solidFill>
                <a:latin typeface="Univers" panose="020B0503020202020204" pitchFamily="34" charset="0"/>
              </a:rPr>
              <a:t>insuretech</a:t>
            </a: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 that offer </a:t>
            </a:r>
            <a:r>
              <a:rPr lang="en-US" sz="2400" dirty="0" err="1">
                <a:solidFill>
                  <a:schemeClr val="bg1"/>
                </a:solidFill>
                <a:latin typeface="Univers" panose="020B0503020202020204" pitchFamily="34" charset="0"/>
              </a:rPr>
              <a:t>agro</a:t>
            </a: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 insurance solutions - mostly, if at all, index solutions. </a:t>
            </a:r>
          </a:p>
          <a:p>
            <a:pPr marL="3054350" lvl="6" indent="-3635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However, there are some agile start-ups that offer targeted services in the field of new technologies (analysis of satellite/radar data, geolocation, big data, etc.). They often work together with insurers, reinsurers, universities or supranational organizations.</a:t>
            </a:r>
          </a:p>
          <a:p>
            <a:pPr marL="3054350" lvl="6" indent="-3635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Univers" panose="020B0503020202020204" pitchFamily="34" charset="0"/>
              </a:rPr>
              <a:t>A certain braking factor for new developments is certainly that the insurance industry is a highly regulated industry - this with the intention of ensuring the safety of the policyholders. </a:t>
            </a:r>
            <a:endParaRPr lang="en-US" sz="3300" dirty="0">
              <a:solidFill>
                <a:schemeClr val="bg1"/>
              </a:solidFill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03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87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/>
          <p:cNvSpPr/>
          <p:nvPr/>
        </p:nvSpPr>
        <p:spPr>
          <a:xfrm>
            <a:off x="19756" y="6032270"/>
            <a:ext cx="12191998" cy="820253"/>
          </a:xfrm>
          <a:prstGeom prst="rect">
            <a:avLst/>
          </a:prstGeom>
          <a:gradFill flip="none" rotWithShape="1">
            <a:gsLst>
              <a:gs pos="0">
                <a:srgbClr val="2D9D7E">
                  <a:tint val="66000"/>
                  <a:satMod val="160000"/>
                </a:srgbClr>
              </a:gs>
              <a:gs pos="50000">
                <a:srgbClr val="2D9D7E">
                  <a:tint val="44500"/>
                  <a:satMod val="160000"/>
                </a:srgbClr>
              </a:gs>
              <a:gs pos="100000">
                <a:srgbClr val="2D9D7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87" tIns="47393" rIns="94787" bIns="47393" rtlCol="0" anchor="ctr"/>
          <a:lstStyle/>
          <a:p>
            <a:pPr algn="ctr" defTabSz="947877"/>
            <a:endParaRPr lang="en-US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377"/>
            <a:ext cx="12191999" cy="820253"/>
          </a:xfrm>
          <a:prstGeom prst="rect">
            <a:avLst/>
          </a:prstGeom>
          <a:gradFill flip="none" rotWithShape="1">
            <a:gsLst>
              <a:gs pos="0">
                <a:srgbClr val="2D9D7E">
                  <a:tint val="66000"/>
                  <a:satMod val="160000"/>
                </a:srgbClr>
              </a:gs>
              <a:gs pos="50000">
                <a:srgbClr val="2D9D7E">
                  <a:tint val="44500"/>
                  <a:satMod val="160000"/>
                </a:srgbClr>
              </a:gs>
              <a:gs pos="100000">
                <a:srgbClr val="2D9D7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87" tIns="47393" rIns="94787" bIns="47393" rtlCol="0" anchor="ctr"/>
          <a:lstStyle/>
          <a:p>
            <a:pPr algn="ctr" defTabSz="947877"/>
            <a:endParaRPr lang="en-US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297034" y="172069"/>
            <a:ext cx="96300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47877"/>
            <a:r>
              <a:rPr lang="de-CH" sz="3200" b="1" dirty="0">
                <a:solidFill>
                  <a:schemeClr val="bg1"/>
                </a:solidFill>
                <a:latin typeface="Calibri"/>
                <a:cs typeface="Arial" pitchFamily="34" charset="0"/>
              </a:rPr>
              <a:t>Dr. Rainer Langner –</a:t>
            </a:r>
            <a:r>
              <a:rPr lang="de-CH" sz="3200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 Vita 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278987" y="6462074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r>
              <a:rPr lang="it-IT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ASSOCIAZIONE INTERNAZIONALE </a:t>
            </a:r>
            <a:r>
              <a:rPr lang="it-IT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DEGLI ASSICURATORI DELLA PRODUZIONE AGRICOLA 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1266615" y="6181568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r>
              <a:rPr lang="fr-FR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ASSOCIATION INTERNATIONALE </a:t>
            </a:r>
            <a:r>
              <a:rPr lang="fr-FR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DES ASSUREURS DE LA PRODUCTION AGRICOLE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Foliennummernplatzhalter 3">
            <a:extLst>
              <a:ext uri="{FF2B5EF4-FFF2-40B4-BE49-F238E27FC236}">
                <a16:creationId xmlns:a16="http://schemas.microsoft.com/office/drawing/2014/main" xmlns="" id="{2764F4BD-5C2B-4D89-B9D0-C8785324B0D6}"/>
              </a:ext>
            </a:extLst>
          </p:cNvPr>
          <p:cNvSpPr txBox="1">
            <a:spLocks/>
          </p:cNvSpPr>
          <p:nvPr/>
        </p:nvSpPr>
        <p:spPr>
          <a:xfrm>
            <a:off x="9450351" y="6484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91E1B-A71B-4E66-8518-660B60450BF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A373EF43-726B-4067-8873-71C9D4C7CBD7}"/>
              </a:ext>
            </a:extLst>
          </p:cNvPr>
          <p:cNvSpPr/>
          <p:nvPr/>
        </p:nvSpPr>
        <p:spPr>
          <a:xfrm>
            <a:off x="633212" y="1022203"/>
            <a:ext cx="9293914" cy="3785652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2000" b="1" dirty="0"/>
              <a:t>Born July 28th 1956</a:t>
            </a:r>
            <a:endParaRPr lang="de-DE" sz="2000" b="1" dirty="0"/>
          </a:p>
          <a:p>
            <a:r>
              <a:rPr lang="en-US" sz="2000" b="1" dirty="0"/>
              <a:t>Married, 2 children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Grew up on a farm in Lower Saxony (district </a:t>
            </a:r>
            <a:r>
              <a:rPr lang="en-US" sz="2000" dirty="0" err="1"/>
              <a:t>Cloppenburg</a:t>
            </a:r>
            <a:r>
              <a:rPr lang="en-US" sz="2000" dirty="0"/>
              <a:t>)</a:t>
            </a:r>
            <a:endParaRPr lang="de-DE" sz="2000" dirty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Studied Agricultural Science at the Christian-Albrecht University in Kiel</a:t>
            </a:r>
            <a:r>
              <a:rPr lang="de-DE" sz="2000" dirty="0"/>
              <a:t>	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Obtainment of a doctorate</a:t>
            </a:r>
            <a:endParaRPr lang="de-DE" sz="2000" dirty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err="1"/>
              <a:t>Since</a:t>
            </a:r>
            <a:r>
              <a:rPr lang="de-DE" sz="2000" dirty="0"/>
              <a:t> </a:t>
            </a:r>
            <a:r>
              <a:rPr lang="de-DE" sz="2000" dirty="0" err="1"/>
              <a:t>October</a:t>
            </a:r>
            <a:r>
              <a:rPr lang="de-DE" sz="2000" dirty="0"/>
              <a:t> 1985 at </a:t>
            </a:r>
            <a:r>
              <a:rPr lang="de-DE" sz="2000" dirty="0" err="1"/>
              <a:t>the</a:t>
            </a:r>
            <a:r>
              <a:rPr lang="de-DE" sz="2000" dirty="0"/>
              <a:t> Norddeutsche Hagelversicherung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err="1"/>
              <a:t>Since</a:t>
            </a:r>
            <a:r>
              <a:rPr lang="de-DE" sz="2000" dirty="0"/>
              <a:t> 1991 Member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Board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b="1" dirty="0" err="1"/>
              <a:t>Since</a:t>
            </a:r>
            <a:r>
              <a:rPr lang="de-DE" sz="2000" b="1" dirty="0"/>
              <a:t> June 1</a:t>
            </a:r>
            <a:r>
              <a:rPr lang="de-DE" sz="2000" b="1" baseline="30000" dirty="0"/>
              <a:t>st</a:t>
            </a:r>
            <a:r>
              <a:rPr lang="de-DE" sz="2000" b="1" dirty="0"/>
              <a:t> 1996 CEO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Vereinigte Hagelversicherung, a mutual </a:t>
            </a:r>
            <a:r>
              <a:rPr lang="de-DE" sz="2000" b="1" dirty="0" err="1"/>
              <a:t>company</a:t>
            </a:r>
            <a:r>
              <a:rPr lang="de-DE" sz="2000" b="1" dirty="0"/>
              <a:t> and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leading</a:t>
            </a:r>
            <a:r>
              <a:rPr lang="de-DE" sz="2000" b="1" dirty="0"/>
              <a:t> </a:t>
            </a:r>
            <a:r>
              <a:rPr lang="de-DE" sz="2000" b="1" dirty="0" err="1"/>
              <a:t>insurance</a:t>
            </a:r>
            <a:r>
              <a:rPr lang="de-DE" sz="2000" b="1" dirty="0"/>
              <a:t> </a:t>
            </a:r>
            <a:r>
              <a:rPr lang="de-DE" sz="2000" b="1" dirty="0" err="1"/>
              <a:t>company</a:t>
            </a:r>
            <a:r>
              <a:rPr lang="de-DE" sz="2000" b="1" dirty="0"/>
              <a:t> in Germany and </a:t>
            </a:r>
            <a:r>
              <a:rPr lang="de-DE" sz="2000" b="1" dirty="0" err="1"/>
              <a:t>other</a:t>
            </a:r>
            <a:r>
              <a:rPr lang="de-DE" sz="2000" b="1" dirty="0"/>
              <a:t> countries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82124B30-6A8C-43B1-A6C4-79F13021F8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1161" y="228793"/>
            <a:ext cx="215583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2152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/>
          <p:cNvSpPr/>
          <p:nvPr/>
        </p:nvSpPr>
        <p:spPr>
          <a:xfrm>
            <a:off x="19756" y="6032270"/>
            <a:ext cx="12191998" cy="820253"/>
          </a:xfrm>
          <a:prstGeom prst="rect">
            <a:avLst/>
          </a:prstGeom>
          <a:gradFill flip="none" rotWithShape="1">
            <a:gsLst>
              <a:gs pos="0">
                <a:srgbClr val="2D9D7E">
                  <a:tint val="66000"/>
                  <a:satMod val="160000"/>
                </a:srgbClr>
              </a:gs>
              <a:gs pos="50000">
                <a:srgbClr val="2D9D7E">
                  <a:tint val="44500"/>
                  <a:satMod val="160000"/>
                </a:srgbClr>
              </a:gs>
              <a:gs pos="100000">
                <a:srgbClr val="2D9D7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87" tIns="47393" rIns="94787" bIns="47393" rtlCol="0" anchor="ctr"/>
          <a:lstStyle/>
          <a:p>
            <a:pPr algn="ctr" defTabSz="947877"/>
            <a:endParaRPr lang="en-US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377"/>
            <a:ext cx="12191999" cy="820253"/>
          </a:xfrm>
          <a:prstGeom prst="rect">
            <a:avLst/>
          </a:prstGeom>
          <a:gradFill flip="none" rotWithShape="1">
            <a:gsLst>
              <a:gs pos="0">
                <a:srgbClr val="2D9D7E">
                  <a:tint val="66000"/>
                  <a:satMod val="160000"/>
                </a:srgbClr>
              </a:gs>
              <a:gs pos="50000">
                <a:srgbClr val="2D9D7E">
                  <a:tint val="44500"/>
                  <a:satMod val="160000"/>
                </a:srgbClr>
              </a:gs>
              <a:gs pos="100000">
                <a:srgbClr val="2D9D7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87" tIns="47393" rIns="94787" bIns="47393" rtlCol="0" anchor="ctr"/>
          <a:lstStyle/>
          <a:p>
            <a:pPr algn="ctr" defTabSz="947877"/>
            <a:endParaRPr lang="en-US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297034" y="172069"/>
            <a:ext cx="96300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47877"/>
            <a:r>
              <a:rPr lang="de-CH" sz="3200" b="1" dirty="0">
                <a:solidFill>
                  <a:schemeClr val="bg1"/>
                </a:solidFill>
                <a:cs typeface="Arial" pitchFamily="34" charset="0"/>
              </a:rPr>
              <a:t>Dr. Rainer Langner –</a:t>
            </a:r>
            <a:r>
              <a:rPr lang="de-CH" sz="3200" b="1" dirty="0">
                <a:solidFill>
                  <a:srgbClr val="2D9D7E"/>
                </a:solidFill>
                <a:cs typeface="Arial" pitchFamily="34" charset="0"/>
              </a:rPr>
              <a:t> Vita </a:t>
            </a:r>
            <a:endParaRPr lang="en-US" sz="1814" b="1" dirty="0">
              <a:solidFill>
                <a:srgbClr val="2D9D7E"/>
              </a:solidFill>
              <a:cs typeface="Arial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278987" y="6462074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r>
              <a:rPr lang="it-IT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ASSOCIAZIONE INTERNAZIONALE </a:t>
            </a:r>
            <a:r>
              <a:rPr lang="it-IT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DEGLI ASSICURATORI DELLA PRODUZIONE AGRICOLA 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1266615" y="6181568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r>
              <a:rPr lang="fr-FR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ASSOCIATION INTERNATIONALE </a:t>
            </a:r>
            <a:r>
              <a:rPr lang="fr-FR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DES ASSUREURS DE LA PRODUCTION AGRICOLE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Foliennummernplatzhalter 3">
            <a:extLst>
              <a:ext uri="{FF2B5EF4-FFF2-40B4-BE49-F238E27FC236}">
                <a16:creationId xmlns:a16="http://schemas.microsoft.com/office/drawing/2014/main" xmlns="" id="{2764F4BD-5C2B-4D89-B9D0-C8785324B0D6}"/>
              </a:ext>
            </a:extLst>
          </p:cNvPr>
          <p:cNvSpPr txBox="1">
            <a:spLocks/>
          </p:cNvSpPr>
          <p:nvPr/>
        </p:nvSpPr>
        <p:spPr>
          <a:xfrm>
            <a:off x="9450351" y="6484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91E1B-A71B-4E66-8518-660B60450BF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A373EF43-726B-4067-8873-71C9D4C7CBD7}"/>
              </a:ext>
            </a:extLst>
          </p:cNvPr>
          <p:cNvSpPr/>
          <p:nvPr/>
        </p:nvSpPr>
        <p:spPr>
          <a:xfrm>
            <a:off x="633211" y="1022203"/>
            <a:ext cx="9197950" cy="385746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err="1"/>
              <a:t>Since</a:t>
            </a:r>
            <a:r>
              <a:rPr lang="de-DE" sz="2000" dirty="0"/>
              <a:t> 2008 Chairman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Expert Network </a:t>
            </a:r>
            <a:r>
              <a:rPr lang="de-DE" sz="2000" dirty="0" err="1"/>
              <a:t>Agriculture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German Insurance </a:t>
            </a:r>
            <a:r>
              <a:rPr lang="de-DE" sz="2000" dirty="0" err="1"/>
              <a:t>Association</a:t>
            </a:r>
            <a:r>
              <a:rPr lang="de-DE" sz="2000" dirty="0"/>
              <a:t> (</a:t>
            </a:r>
            <a:r>
              <a:rPr lang="de-DE" sz="2000" dirty="0" err="1"/>
              <a:t>formerly</a:t>
            </a:r>
            <a:r>
              <a:rPr lang="de-DE" sz="2000" dirty="0"/>
              <a:t>: </a:t>
            </a:r>
            <a:r>
              <a:rPr lang="de-DE" sz="2000" dirty="0" err="1"/>
              <a:t>Commission</a:t>
            </a:r>
            <a:r>
              <a:rPr lang="de-DE" sz="2000" dirty="0"/>
              <a:t> </a:t>
            </a:r>
            <a:r>
              <a:rPr lang="de-DE" sz="2000" dirty="0" err="1"/>
              <a:t>Agriculture</a:t>
            </a:r>
            <a:r>
              <a:rPr lang="de-DE" sz="2000" dirty="0"/>
              <a:t>)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err="1"/>
              <a:t>Since</a:t>
            </a:r>
            <a:r>
              <a:rPr lang="de-DE" sz="2000" dirty="0"/>
              <a:t> 2003 Chairman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Working Group </a:t>
            </a:r>
            <a:r>
              <a:rPr lang="de-DE" sz="2000" dirty="0" err="1"/>
              <a:t>of</a:t>
            </a:r>
            <a:r>
              <a:rPr lang="de-DE" sz="2000" dirty="0"/>
              <a:t> German Plant </a:t>
            </a:r>
            <a:r>
              <a:rPr lang="de-DE" sz="2000" dirty="0" err="1"/>
              <a:t>Insurers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German Insurance </a:t>
            </a:r>
            <a:r>
              <a:rPr lang="de-DE" sz="2000" dirty="0" err="1"/>
              <a:t>Association</a:t>
            </a:r>
            <a:endParaRPr lang="de-DE" sz="2000" b="1" dirty="0"/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b="1" dirty="0" err="1"/>
              <a:t>Since</a:t>
            </a:r>
            <a:r>
              <a:rPr lang="de-DE" sz="2000" b="1" dirty="0"/>
              <a:t> 2003 Member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Presiding</a:t>
            </a:r>
            <a:r>
              <a:rPr lang="de-DE" sz="2000" b="1" dirty="0"/>
              <a:t> Committee </a:t>
            </a:r>
            <a:r>
              <a:rPr lang="de-DE" sz="2000" b="1" dirty="0" err="1"/>
              <a:t>of</a:t>
            </a:r>
            <a:r>
              <a:rPr lang="de-DE" sz="2000" b="1" dirty="0"/>
              <a:t> AIAG </a:t>
            </a:r>
            <a:br>
              <a:rPr lang="de-DE" sz="2000" b="1" dirty="0"/>
            </a:br>
            <a:r>
              <a:rPr lang="de-DE" sz="2000" b="1" dirty="0"/>
              <a:t>(International </a:t>
            </a:r>
            <a:r>
              <a:rPr lang="de-DE" sz="2000" b="1" dirty="0" err="1"/>
              <a:t>Association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Insurers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</a:t>
            </a:r>
            <a:r>
              <a:rPr lang="de-DE" sz="2000" b="1" dirty="0" err="1"/>
              <a:t>agricultural</a:t>
            </a:r>
            <a:r>
              <a:rPr lang="de-DE" sz="2000" b="1" dirty="0"/>
              <a:t> </a:t>
            </a:r>
            <a:r>
              <a:rPr lang="de-DE" sz="2000" b="1" dirty="0" err="1"/>
              <a:t>production</a:t>
            </a:r>
            <a:r>
              <a:rPr lang="de-DE" sz="2000" b="1" dirty="0"/>
              <a:t>) </a:t>
            </a:r>
          </a:p>
          <a:p>
            <a:pPr>
              <a:spcBef>
                <a:spcPts val="1200"/>
              </a:spcBef>
            </a:pPr>
            <a:r>
              <a:rPr lang="de-DE" sz="2000" b="1" dirty="0"/>
              <a:t>           - </a:t>
            </a:r>
            <a:r>
              <a:rPr lang="de-DE" sz="2000" b="1" dirty="0" err="1"/>
              <a:t>from</a:t>
            </a:r>
            <a:r>
              <a:rPr lang="de-DE" sz="2000" b="1" dirty="0"/>
              <a:t> 2007-2011 AIAG </a:t>
            </a:r>
            <a:r>
              <a:rPr lang="de-DE" sz="2000" b="1" dirty="0" err="1"/>
              <a:t>President</a:t>
            </a:r>
            <a:r>
              <a:rPr lang="de-DE" sz="2000" b="1" dirty="0"/>
              <a:t> –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000" dirty="0" err="1"/>
              <a:t>Since</a:t>
            </a:r>
            <a:r>
              <a:rPr lang="de-DE" sz="2000" dirty="0"/>
              <a:t> 2014 Deputy Chairman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DLG Working Group-</a:t>
            </a:r>
            <a:r>
              <a:rPr lang="de-DE" sz="2000" dirty="0" err="1"/>
              <a:t>banks</a:t>
            </a:r>
            <a:r>
              <a:rPr lang="de-DE" sz="2000" dirty="0"/>
              <a:t> and </a:t>
            </a:r>
            <a:r>
              <a:rPr lang="de-DE" sz="2000" dirty="0" err="1"/>
              <a:t>insurance</a:t>
            </a:r>
            <a:r>
              <a:rPr lang="de-DE" sz="2000" dirty="0"/>
              <a:t> Companies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endParaRPr lang="en-US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696D8580-6B2F-4EFC-849B-7E0A9B3B9D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1161" y="228793"/>
            <a:ext cx="215583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452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/>
          <p:cNvSpPr/>
          <p:nvPr/>
        </p:nvSpPr>
        <p:spPr>
          <a:xfrm>
            <a:off x="19756" y="6032270"/>
            <a:ext cx="12191998" cy="820253"/>
          </a:xfrm>
          <a:prstGeom prst="rect">
            <a:avLst/>
          </a:prstGeom>
          <a:gradFill flip="none" rotWithShape="1">
            <a:gsLst>
              <a:gs pos="0">
                <a:srgbClr val="2D9D7E">
                  <a:tint val="66000"/>
                  <a:satMod val="160000"/>
                </a:srgbClr>
              </a:gs>
              <a:gs pos="50000">
                <a:srgbClr val="2D9D7E">
                  <a:tint val="44500"/>
                  <a:satMod val="160000"/>
                </a:srgbClr>
              </a:gs>
              <a:gs pos="100000">
                <a:srgbClr val="2D9D7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87" tIns="47393" rIns="94787" bIns="47393" rtlCol="0" anchor="ctr"/>
          <a:lstStyle/>
          <a:p>
            <a:pPr algn="ctr" defTabSz="947877"/>
            <a:endParaRPr lang="en-US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377"/>
            <a:ext cx="12191999" cy="820253"/>
          </a:xfrm>
          <a:prstGeom prst="rect">
            <a:avLst/>
          </a:prstGeom>
          <a:gradFill flip="none" rotWithShape="1">
            <a:gsLst>
              <a:gs pos="0">
                <a:srgbClr val="2D9D7E">
                  <a:tint val="66000"/>
                  <a:satMod val="160000"/>
                </a:srgbClr>
              </a:gs>
              <a:gs pos="50000">
                <a:srgbClr val="2D9D7E">
                  <a:tint val="44500"/>
                  <a:satMod val="160000"/>
                </a:srgbClr>
              </a:gs>
              <a:gs pos="100000">
                <a:srgbClr val="2D9D7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87" tIns="47393" rIns="94787" bIns="47393" rtlCol="0" anchor="ctr"/>
          <a:lstStyle/>
          <a:p>
            <a:pPr algn="ctr" defTabSz="947877"/>
            <a:endParaRPr lang="en-US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297034" y="172069"/>
            <a:ext cx="96300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47877"/>
            <a:r>
              <a:rPr lang="de-CH" sz="3200" b="1" dirty="0">
                <a:solidFill>
                  <a:schemeClr val="bg1"/>
                </a:solidFill>
                <a:cs typeface="Arial" pitchFamily="34" charset="0"/>
              </a:rPr>
              <a:t>Vereinigte Hagel –</a:t>
            </a:r>
            <a:r>
              <a:rPr lang="de-CH" sz="3200" b="1" dirty="0">
                <a:solidFill>
                  <a:srgbClr val="2D9D7E"/>
                </a:solidFill>
                <a:cs typeface="Arial" pitchFamily="34" charset="0"/>
              </a:rPr>
              <a:t> </a:t>
            </a:r>
            <a:r>
              <a:rPr lang="de-CH" sz="3200" b="1" dirty="0" err="1">
                <a:solidFill>
                  <a:srgbClr val="2D9D7E"/>
                </a:solidFill>
                <a:cs typeface="Arial" pitchFamily="34" charset="0"/>
              </a:rPr>
              <a:t>History</a:t>
            </a:r>
            <a:r>
              <a:rPr lang="de-CH" sz="3200" b="1" dirty="0">
                <a:solidFill>
                  <a:srgbClr val="2D9D7E"/>
                </a:solidFill>
                <a:cs typeface="Arial" pitchFamily="34" charset="0"/>
              </a:rPr>
              <a:t> Dates Back </a:t>
            </a:r>
            <a:r>
              <a:rPr lang="de-CH" sz="3200" b="1" dirty="0" err="1">
                <a:solidFill>
                  <a:srgbClr val="2D9D7E"/>
                </a:solidFill>
                <a:cs typeface="Arial" pitchFamily="34" charset="0"/>
              </a:rPr>
              <a:t>to</a:t>
            </a:r>
            <a:r>
              <a:rPr lang="de-CH" sz="3200" b="1" dirty="0">
                <a:solidFill>
                  <a:srgbClr val="2D9D7E"/>
                </a:solidFill>
                <a:cs typeface="Arial" pitchFamily="34" charset="0"/>
              </a:rPr>
              <a:t> 1824 </a:t>
            </a:r>
            <a:endParaRPr lang="en-US" sz="1814" b="1" dirty="0">
              <a:solidFill>
                <a:srgbClr val="2D9D7E"/>
              </a:solidFill>
              <a:cs typeface="Arial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278987" y="6462074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r>
              <a:rPr lang="it-IT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ASSOCIAZIONE INTERNAZIONALE </a:t>
            </a:r>
            <a:r>
              <a:rPr lang="it-IT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DEGLI ASSICURATORI DELLA PRODUZIONE AGRICOLA 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1266615" y="6181568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r>
              <a:rPr lang="fr-FR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ASSOCIATION INTERNATIONALE </a:t>
            </a:r>
            <a:r>
              <a:rPr lang="fr-FR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DES ASSUREURS DE LA PRODUCTION AGRICOLE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Foliennummernplatzhalter 3">
            <a:extLst>
              <a:ext uri="{FF2B5EF4-FFF2-40B4-BE49-F238E27FC236}">
                <a16:creationId xmlns:a16="http://schemas.microsoft.com/office/drawing/2014/main" xmlns="" id="{2764F4BD-5C2B-4D89-B9D0-C8785324B0D6}"/>
              </a:ext>
            </a:extLst>
          </p:cNvPr>
          <p:cNvSpPr txBox="1">
            <a:spLocks/>
          </p:cNvSpPr>
          <p:nvPr/>
        </p:nvSpPr>
        <p:spPr>
          <a:xfrm>
            <a:off x="9450351" y="6484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91E1B-A71B-4E66-8518-660B60450BF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 descr="Präsentationsfolie.jpg">
            <a:extLst>
              <a:ext uri="{FF2B5EF4-FFF2-40B4-BE49-F238E27FC236}">
                <a16:creationId xmlns:a16="http://schemas.microsoft.com/office/drawing/2014/main" xmlns="" id="{87EF93B2-CBAF-448B-8F09-97DB5D7F60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91365" t="21086" r="2252" b="48650"/>
          <a:stretch>
            <a:fillRect/>
          </a:stretch>
        </p:blipFill>
        <p:spPr>
          <a:xfrm>
            <a:off x="0" y="813811"/>
            <a:ext cx="12192000" cy="5303488"/>
          </a:xfrm>
          <a:prstGeom prst="rect">
            <a:avLst/>
          </a:prstGeom>
        </p:spPr>
      </p:pic>
      <p:pic>
        <p:nvPicPr>
          <p:cNvPr id="11" name="Grafik 10" descr="Präsentationsfolie.jpg">
            <a:extLst>
              <a:ext uri="{FF2B5EF4-FFF2-40B4-BE49-F238E27FC236}">
                <a16:creationId xmlns:a16="http://schemas.microsoft.com/office/drawing/2014/main" xmlns="" id="{280C5C7D-6976-4F72-B3A1-67D47FCFC5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0875" t="14862" r="8481" b="30655"/>
          <a:stretch>
            <a:fillRect/>
          </a:stretch>
        </p:blipFill>
        <p:spPr>
          <a:xfrm>
            <a:off x="6582396" y="1900052"/>
            <a:ext cx="5466266" cy="412123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C0CEAF4C-83F3-4CC4-BF3D-ED668C1E9413}"/>
              </a:ext>
            </a:extLst>
          </p:cNvPr>
          <p:cNvSpPr txBox="1"/>
          <p:nvPr/>
        </p:nvSpPr>
        <p:spPr>
          <a:xfrm>
            <a:off x="599908" y="1174405"/>
            <a:ext cx="9024341" cy="2759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400" b="1" dirty="0">
                <a:cs typeface="Arial" pitchFamily="34" charset="0"/>
              </a:rPr>
              <a:t>1993 	VEREINIGTE HAGEL was founded</a:t>
            </a:r>
            <a:r>
              <a:rPr lang="en-US" sz="2400" dirty="0">
                <a:cs typeface="Arial" pitchFamily="34" charset="0"/>
              </a:rPr>
              <a:t>       </a:t>
            </a:r>
          </a:p>
          <a:p>
            <a:r>
              <a:rPr lang="en-US" sz="2400" dirty="0">
                <a:cs typeface="Arial" pitchFamily="34" charset="0"/>
              </a:rPr>
              <a:t>             through a merger of “</a:t>
            </a:r>
            <a:r>
              <a:rPr lang="en-US" sz="2400" dirty="0" err="1">
                <a:cs typeface="Arial" pitchFamily="34" charset="0"/>
              </a:rPr>
              <a:t>Leipziger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Hagel</a:t>
            </a:r>
            <a:r>
              <a:rPr lang="en-US" sz="2400" dirty="0">
                <a:cs typeface="Arial" pitchFamily="34" charset="0"/>
              </a:rPr>
              <a:t>” (1824)</a:t>
            </a:r>
          </a:p>
          <a:p>
            <a:r>
              <a:rPr lang="en-US" sz="2400" dirty="0">
                <a:cs typeface="Arial" pitchFamily="34" charset="0"/>
              </a:rPr>
              <a:t>             and “</a:t>
            </a:r>
            <a:r>
              <a:rPr lang="en-US" sz="2400" dirty="0" err="1">
                <a:cs typeface="Arial" pitchFamily="34" charset="0"/>
              </a:rPr>
              <a:t>Norddeutsche</a:t>
            </a:r>
            <a:r>
              <a:rPr lang="en-US" sz="2400" dirty="0">
                <a:cs typeface="Arial" pitchFamily="34" charset="0"/>
              </a:rPr>
              <a:t> </a:t>
            </a:r>
            <a:r>
              <a:rPr lang="en-US" sz="2400" dirty="0" err="1">
                <a:cs typeface="Arial" pitchFamily="34" charset="0"/>
              </a:rPr>
              <a:t>Hagel</a:t>
            </a:r>
            <a:r>
              <a:rPr lang="en-US" sz="2400" dirty="0">
                <a:cs typeface="Arial" pitchFamily="34" charset="0"/>
              </a:rPr>
              <a:t>” (1869)</a:t>
            </a:r>
          </a:p>
          <a:p>
            <a:pPr marL="482588" indent="-482588">
              <a:spcBef>
                <a:spcPts val="1600"/>
              </a:spcBef>
            </a:pPr>
            <a:r>
              <a:rPr lang="de-DE" sz="2400" dirty="0">
                <a:cs typeface="Arial" pitchFamily="34" charset="0"/>
              </a:rPr>
              <a:t>The legal form </a:t>
            </a:r>
            <a:r>
              <a:rPr lang="de-DE" sz="2400" dirty="0" err="1">
                <a:cs typeface="Arial" pitchFamily="34" charset="0"/>
              </a:rPr>
              <a:t>of</a:t>
            </a:r>
            <a:r>
              <a:rPr lang="de-DE" sz="2400" dirty="0">
                <a:cs typeface="Arial" pitchFamily="34" charset="0"/>
              </a:rPr>
              <a:t> VEREINIGTE HAGEL: </a:t>
            </a:r>
          </a:p>
          <a:p>
            <a:pPr marL="482588" indent="-482588">
              <a:spcAft>
                <a:spcPts val="1600"/>
              </a:spcAft>
            </a:pPr>
            <a:r>
              <a:rPr lang="de-DE" sz="2400" dirty="0">
                <a:solidFill>
                  <a:srgbClr val="3F6F85"/>
                </a:solidFill>
                <a:cs typeface="Arial" pitchFamily="34" charset="0"/>
              </a:rPr>
              <a:t>		</a:t>
            </a:r>
            <a:r>
              <a:rPr lang="de-DE" sz="2400" u="sng" dirty="0">
                <a:cs typeface="Arial" pitchFamily="34" charset="0"/>
              </a:rPr>
              <a:t>Mutual Insurance Company</a:t>
            </a:r>
            <a:endParaRPr lang="de-DE" sz="2400" dirty="0">
              <a:cs typeface="Arial" pitchFamily="34" charset="0"/>
            </a:endParaRPr>
          </a:p>
          <a:p>
            <a:endParaRPr lang="de-DE" sz="2667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FCCC4E46-5B83-4353-A0C9-2D787D091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221" y="3648569"/>
            <a:ext cx="1933955" cy="192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685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/>
          <p:cNvSpPr/>
          <p:nvPr/>
        </p:nvSpPr>
        <p:spPr>
          <a:xfrm>
            <a:off x="19756" y="6032270"/>
            <a:ext cx="12191998" cy="820253"/>
          </a:xfrm>
          <a:prstGeom prst="rect">
            <a:avLst/>
          </a:prstGeom>
          <a:gradFill flip="none" rotWithShape="1">
            <a:gsLst>
              <a:gs pos="0">
                <a:srgbClr val="2D9D7E">
                  <a:tint val="66000"/>
                  <a:satMod val="160000"/>
                </a:srgbClr>
              </a:gs>
              <a:gs pos="50000">
                <a:srgbClr val="2D9D7E">
                  <a:tint val="44500"/>
                  <a:satMod val="160000"/>
                </a:srgbClr>
              </a:gs>
              <a:gs pos="100000">
                <a:srgbClr val="2D9D7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87" tIns="47393" rIns="94787" bIns="47393" rtlCol="0" anchor="ctr"/>
          <a:lstStyle/>
          <a:p>
            <a:pPr algn="ctr" defTabSz="947877"/>
            <a:endParaRPr lang="en-US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278987" y="6462074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r>
              <a:rPr lang="it-IT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ASSOCIAZIONE INTERNAZIONALE </a:t>
            </a:r>
            <a:r>
              <a:rPr lang="it-IT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DEGLI ASSICURATORI DELLA PRODUZIONE AGRICOLA 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1266615" y="6181568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r>
              <a:rPr lang="fr-FR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ASSOCIATION INTERNATIONALE </a:t>
            </a:r>
            <a:r>
              <a:rPr lang="fr-FR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DES ASSUREURS DE LA PRODUCTION AGRICOLE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2" name="Foliennummernplatzhalter 3">
            <a:extLst>
              <a:ext uri="{FF2B5EF4-FFF2-40B4-BE49-F238E27FC236}">
                <a16:creationId xmlns:a16="http://schemas.microsoft.com/office/drawing/2014/main" xmlns="" id="{2764F4BD-5C2B-4D89-B9D0-C8785324B0D6}"/>
              </a:ext>
            </a:extLst>
          </p:cNvPr>
          <p:cNvSpPr txBox="1">
            <a:spLocks/>
          </p:cNvSpPr>
          <p:nvPr/>
        </p:nvSpPr>
        <p:spPr>
          <a:xfrm>
            <a:off x="9450351" y="6484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91E1B-A71B-4E66-8518-660B60450BF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A62966BD-8992-469A-ADF6-B562516C2E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t="13288" b="1214"/>
          <a:stretch/>
        </p:blipFill>
        <p:spPr>
          <a:xfrm>
            <a:off x="5999640" y="0"/>
            <a:ext cx="6192360" cy="6029741"/>
          </a:xfrm>
          <a:prstGeom prst="rect">
            <a:avLst/>
          </a:prstGeom>
        </p:spPr>
      </p:pic>
      <p:cxnSp>
        <p:nvCxnSpPr>
          <p:cNvPr id="14" name="Gerade Verbindung 8">
            <a:extLst>
              <a:ext uri="{FF2B5EF4-FFF2-40B4-BE49-F238E27FC236}">
                <a16:creationId xmlns:a16="http://schemas.microsoft.com/office/drawing/2014/main" xmlns="" id="{2EA7A2EF-F90F-4EC7-9C60-9CFEC695808C}"/>
              </a:ext>
            </a:extLst>
          </p:cNvPr>
          <p:cNvCxnSpPr>
            <a:cxnSpLocks/>
          </p:cNvCxnSpPr>
          <p:nvPr/>
        </p:nvCxnSpPr>
        <p:spPr>
          <a:xfrm>
            <a:off x="10066272" y="3652863"/>
            <a:ext cx="1022283" cy="0"/>
          </a:xfrm>
          <a:prstGeom prst="line">
            <a:avLst/>
          </a:prstGeom>
          <a:ln w="28575">
            <a:solidFill>
              <a:srgbClr val="31A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8">
            <a:extLst>
              <a:ext uri="{FF2B5EF4-FFF2-40B4-BE49-F238E27FC236}">
                <a16:creationId xmlns:a16="http://schemas.microsoft.com/office/drawing/2014/main" xmlns="" id="{2E7E4746-D681-43FF-9AE7-41E51DCE3A4A}"/>
              </a:ext>
            </a:extLst>
          </p:cNvPr>
          <p:cNvCxnSpPr/>
          <p:nvPr/>
        </p:nvCxnSpPr>
        <p:spPr>
          <a:xfrm>
            <a:off x="10409370" y="2084851"/>
            <a:ext cx="967217" cy="288032"/>
          </a:xfrm>
          <a:prstGeom prst="line">
            <a:avLst/>
          </a:prstGeom>
          <a:ln w="28575">
            <a:solidFill>
              <a:srgbClr val="31A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525DB12A-6206-4FA8-A66A-3B89D392FD94}"/>
              </a:ext>
            </a:extLst>
          </p:cNvPr>
          <p:cNvSpPr txBox="1"/>
          <p:nvPr/>
        </p:nvSpPr>
        <p:spPr>
          <a:xfrm>
            <a:off x="11135883" y="2117362"/>
            <a:ext cx="10561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82588" indent="-482588" algn="ctr">
              <a:spcBef>
                <a:spcPts val="1600"/>
              </a:spcBef>
              <a:buClr>
                <a:srgbClr val="009600"/>
              </a:buClr>
            </a:pPr>
            <a:r>
              <a:rPr lang="de-DE" sz="2400" b="1" dirty="0">
                <a:solidFill>
                  <a:srgbClr val="003399"/>
                </a:solidFill>
              </a:rPr>
              <a:t>1999</a:t>
            </a:r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xmlns="" id="{258663ED-CD03-4C30-8EBB-2775A8C3C263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6524493" y="3813043"/>
            <a:ext cx="1484611" cy="768086"/>
          </a:xfrm>
          <a:prstGeom prst="line">
            <a:avLst/>
          </a:prstGeom>
          <a:ln w="28575">
            <a:solidFill>
              <a:srgbClr val="31A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2">
            <a:extLst>
              <a:ext uri="{FF2B5EF4-FFF2-40B4-BE49-F238E27FC236}">
                <a16:creationId xmlns:a16="http://schemas.microsoft.com/office/drawing/2014/main" xmlns="" id="{DF7F69ED-4416-46F4-B551-BE345C223DC2}"/>
              </a:ext>
            </a:extLst>
          </p:cNvPr>
          <p:cNvCxnSpPr/>
          <p:nvPr/>
        </p:nvCxnSpPr>
        <p:spPr>
          <a:xfrm flipH="1">
            <a:off x="6552389" y="2712320"/>
            <a:ext cx="576064" cy="288032"/>
          </a:xfrm>
          <a:prstGeom prst="line">
            <a:avLst/>
          </a:prstGeom>
          <a:ln w="28575">
            <a:solidFill>
              <a:srgbClr val="31A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D8B92849-9318-4C5B-A875-2D1A46E19E5A}"/>
              </a:ext>
            </a:extLst>
          </p:cNvPr>
          <p:cNvSpPr txBox="1"/>
          <p:nvPr/>
        </p:nvSpPr>
        <p:spPr>
          <a:xfrm>
            <a:off x="5664629" y="2907134"/>
            <a:ext cx="9601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82588" indent="-482588" algn="ctr">
              <a:spcBef>
                <a:spcPts val="1600"/>
              </a:spcBef>
              <a:buClr>
                <a:srgbClr val="009600"/>
              </a:buClr>
            </a:pPr>
            <a:r>
              <a:rPr lang="de-DE" sz="2400" b="1" dirty="0">
                <a:solidFill>
                  <a:srgbClr val="003399"/>
                </a:solidFill>
              </a:rPr>
              <a:t>1993</a:t>
            </a:r>
          </a:p>
        </p:txBody>
      </p:sp>
      <p:cxnSp>
        <p:nvCxnSpPr>
          <p:cNvPr id="26" name="Gerade Verbindung 39">
            <a:extLst>
              <a:ext uri="{FF2B5EF4-FFF2-40B4-BE49-F238E27FC236}">
                <a16:creationId xmlns:a16="http://schemas.microsoft.com/office/drawing/2014/main" xmlns="" id="{B7530938-2793-418D-990B-68E2E1335CFD}"/>
              </a:ext>
            </a:extLst>
          </p:cNvPr>
          <p:cNvCxnSpPr>
            <a:cxnSpLocks/>
            <a:endCxn id="33" idx="3"/>
          </p:cNvCxnSpPr>
          <p:nvPr/>
        </p:nvCxnSpPr>
        <p:spPr>
          <a:xfrm flipH="1" flipV="1">
            <a:off x="6672064" y="1028685"/>
            <a:ext cx="495492" cy="308754"/>
          </a:xfrm>
          <a:prstGeom prst="line">
            <a:avLst/>
          </a:prstGeom>
          <a:ln w="28575">
            <a:solidFill>
              <a:srgbClr val="31A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45">
            <a:extLst>
              <a:ext uri="{FF2B5EF4-FFF2-40B4-BE49-F238E27FC236}">
                <a16:creationId xmlns:a16="http://schemas.microsoft.com/office/drawing/2014/main" xmlns="" id="{31A090CF-DA95-440F-9F57-D1B09A65F4D4}"/>
              </a:ext>
            </a:extLst>
          </p:cNvPr>
          <p:cNvCxnSpPr>
            <a:cxnSpLocks/>
          </p:cNvCxnSpPr>
          <p:nvPr/>
        </p:nvCxnSpPr>
        <p:spPr>
          <a:xfrm flipH="1" flipV="1">
            <a:off x="6955567" y="452670"/>
            <a:ext cx="423976" cy="267127"/>
          </a:xfrm>
          <a:prstGeom prst="line">
            <a:avLst/>
          </a:prstGeom>
          <a:ln w="28575">
            <a:solidFill>
              <a:srgbClr val="31A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49">
            <a:extLst>
              <a:ext uri="{FF2B5EF4-FFF2-40B4-BE49-F238E27FC236}">
                <a16:creationId xmlns:a16="http://schemas.microsoft.com/office/drawing/2014/main" xmlns="" id="{24A3D31B-01B4-458A-A773-8C6095076CDA}"/>
              </a:ext>
            </a:extLst>
          </p:cNvPr>
          <p:cNvCxnSpPr/>
          <p:nvPr/>
        </p:nvCxnSpPr>
        <p:spPr>
          <a:xfrm>
            <a:off x="10896533" y="1028734"/>
            <a:ext cx="384043" cy="192021"/>
          </a:xfrm>
          <a:prstGeom prst="line">
            <a:avLst/>
          </a:prstGeom>
          <a:ln w="28575">
            <a:solidFill>
              <a:srgbClr val="31A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426DB3FA-6CFD-45EC-B08C-95FE2C72535E}"/>
              </a:ext>
            </a:extLst>
          </p:cNvPr>
          <p:cNvSpPr txBox="1"/>
          <p:nvPr/>
        </p:nvSpPr>
        <p:spPr>
          <a:xfrm>
            <a:off x="11184137" y="1157255"/>
            <a:ext cx="9443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82588" indent="-482588" algn="ctr">
              <a:spcBef>
                <a:spcPts val="1600"/>
              </a:spcBef>
              <a:buClr>
                <a:srgbClr val="009600"/>
              </a:buClr>
            </a:pPr>
            <a:r>
              <a:rPr lang="de-DE" sz="2400" b="1" dirty="0">
                <a:solidFill>
                  <a:srgbClr val="003399"/>
                </a:solidFill>
              </a:rPr>
              <a:t>2008</a:t>
            </a:r>
          </a:p>
        </p:txBody>
      </p:sp>
      <p:cxnSp>
        <p:nvCxnSpPr>
          <p:cNvPr id="30" name="Gerade Verbindung 51">
            <a:extLst>
              <a:ext uri="{FF2B5EF4-FFF2-40B4-BE49-F238E27FC236}">
                <a16:creationId xmlns:a16="http://schemas.microsoft.com/office/drawing/2014/main" xmlns="" id="{E44352B8-CDDB-4824-9793-A46F5E6F13EC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9981638" y="316644"/>
            <a:ext cx="376934" cy="110629"/>
          </a:xfrm>
          <a:prstGeom prst="line">
            <a:avLst/>
          </a:prstGeom>
          <a:ln w="28575">
            <a:solidFill>
              <a:srgbClr val="31A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0DC922FD-A224-43CF-8474-529C594D9A4E}"/>
              </a:ext>
            </a:extLst>
          </p:cNvPr>
          <p:cNvSpPr txBox="1"/>
          <p:nvPr/>
        </p:nvSpPr>
        <p:spPr>
          <a:xfrm>
            <a:off x="9014421" y="85811"/>
            <a:ext cx="9672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82588" indent="-482588" algn="ctr">
              <a:spcBef>
                <a:spcPts val="1600"/>
              </a:spcBef>
              <a:buClr>
                <a:srgbClr val="009600"/>
              </a:buClr>
            </a:pPr>
            <a:r>
              <a:rPr lang="de-DE" sz="2400" b="1" dirty="0">
                <a:solidFill>
                  <a:srgbClr val="003399"/>
                </a:solidFill>
              </a:rPr>
              <a:t>2012</a:t>
            </a:r>
          </a:p>
        </p:txBody>
      </p:sp>
      <p:cxnSp>
        <p:nvCxnSpPr>
          <p:cNvPr id="32" name="Gerade Verbindung 36">
            <a:extLst>
              <a:ext uri="{FF2B5EF4-FFF2-40B4-BE49-F238E27FC236}">
                <a16:creationId xmlns:a16="http://schemas.microsoft.com/office/drawing/2014/main" xmlns="" id="{3881B1CD-D09F-459E-ABD9-E48607DEF6BF}"/>
              </a:ext>
            </a:extLst>
          </p:cNvPr>
          <p:cNvCxnSpPr/>
          <p:nvPr/>
        </p:nvCxnSpPr>
        <p:spPr>
          <a:xfrm flipH="1">
            <a:off x="6077514" y="2088653"/>
            <a:ext cx="664964" cy="0"/>
          </a:xfrm>
          <a:prstGeom prst="line">
            <a:avLst/>
          </a:prstGeom>
          <a:ln w="28575">
            <a:solidFill>
              <a:srgbClr val="31A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E0AAB2BE-0885-48CA-BF7F-96B4E58584F7}"/>
              </a:ext>
            </a:extLst>
          </p:cNvPr>
          <p:cNvSpPr txBox="1"/>
          <p:nvPr/>
        </p:nvSpPr>
        <p:spPr>
          <a:xfrm>
            <a:off x="5711957" y="818837"/>
            <a:ext cx="960107" cy="4196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82588" indent="-482588" algn="ctr">
              <a:spcBef>
                <a:spcPts val="1600"/>
              </a:spcBef>
              <a:buClr>
                <a:srgbClr val="009600"/>
              </a:buClr>
            </a:pPr>
            <a:r>
              <a:rPr lang="de-DE" sz="2400" b="1" dirty="0">
                <a:solidFill>
                  <a:srgbClr val="003399"/>
                </a:solidFill>
              </a:rPr>
              <a:t>2007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xmlns="" id="{4F2CF12D-C596-4D4A-97F1-95B8D4A9FB95}"/>
              </a:ext>
            </a:extLst>
          </p:cNvPr>
          <p:cNvSpPr txBox="1"/>
          <p:nvPr/>
        </p:nvSpPr>
        <p:spPr>
          <a:xfrm>
            <a:off x="5417266" y="1808755"/>
            <a:ext cx="9529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82588" indent="-482588" algn="ctr">
              <a:spcBef>
                <a:spcPts val="1600"/>
              </a:spcBef>
              <a:buClr>
                <a:srgbClr val="009600"/>
              </a:buClr>
            </a:pPr>
            <a:r>
              <a:rPr lang="de-DE" sz="2400" b="1" dirty="0">
                <a:solidFill>
                  <a:srgbClr val="003399"/>
                </a:solidFill>
              </a:rPr>
              <a:t>2012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xmlns="" id="{4F6346E1-C515-4AA0-B03D-92D86B9CB2F3}"/>
              </a:ext>
            </a:extLst>
          </p:cNvPr>
          <p:cNvSpPr txBox="1"/>
          <p:nvPr/>
        </p:nvSpPr>
        <p:spPr>
          <a:xfrm>
            <a:off x="10889073" y="3406642"/>
            <a:ext cx="9601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82588" indent="-482588" algn="ctr">
              <a:spcBef>
                <a:spcPts val="1600"/>
              </a:spcBef>
              <a:buClr>
                <a:srgbClr val="009600"/>
              </a:buClr>
            </a:pPr>
            <a:r>
              <a:rPr lang="de-DE" sz="2400" b="1" dirty="0">
                <a:solidFill>
                  <a:srgbClr val="003399"/>
                </a:solidFill>
              </a:rPr>
              <a:t>2017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xmlns="" id="{D1430ACC-3087-4624-9276-B71BC0CED7B3}"/>
              </a:ext>
            </a:extLst>
          </p:cNvPr>
          <p:cNvSpPr txBox="1"/>
          <p:nvPr/>
        </p:nvSpPr>
        <p:spPr>
          <a:xfrm>
            <a:off x="5423925" y="4581129"/>
            <a:ext cx="2201135" cy="6874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600"/>
              </a:spcBef>
              <a:buClr>
                <a:srgbClr val="009600"/>
              </a:buClr>
            </a:pPr>
            <a:r>
              <a:rPr lang="en-US" sz="2400" b="1" dirty="0">
                <a:solidFill>
                  <a:srgbClr val="003399"/>
                </a:solidFill>
              </a:rPr>
              <a:t>2005 </a:t>
            </a:r>
            <a:r>
              <a:rPr lang="en-US" sz="1467" b="1" dirty="0">
                <a:solidFill>
                  <a:srgbClr val="003399"/>
                </a:solidFill>
              </a:rPr>
              <a:t>(service business since 2002)</a:t>
            </a:r>
            <a:endParaRPr lang="en-US" sz="2400" b="1" dirty="0">
              <a:solidFill>
                <a:srgbClr val="003399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xmlns="" id="{06A388F6-F218-4D01-8336-87674A67FF85}"/>
              </a:ext>
            </a:extLst>
          </p:cNvPr>
          <p:cNvSpPr txBox="1"/>
          <p:nvPr/>
        </p:nvSpPr>
        <p:spPr>
          <a:xfrm>
            <a:off x="6262424" y="19761"/>
            <a:ext cx="960107" cy="461665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pPr marL="482588" indent="-482588" algn="ctr">
              <a:spcBef>
                <a:spcPts val="1600"/>
              </a:spcBef>
              <a:buClr>
                <a:srgbClr val="009600"/>
              </a:buClr>
            </a:pPr>
            <a:r>
              <a:rPr lang="de-DE" sz="2400" b="1" dirty="0">
                <a:solidFill>
                  <a:srgbClr val="003399"/>
                </a:solidFill>
              </a:rPr>
              <a:t>2008</a:t>
            </a:r>
          </a:p>
        </p:txBody>
      </p:sp>
      <p:sp>
        <p:nvSpPr>
          <p:cNvPr id="38" name="Titel 1">
            <a:extLst>
              <a:ext uri="{FF2B5EF4-FFF2-40B4-BE49-F238E27FC236}">
                <a16:creationId xmlns:a16="http://schemas.microsoft.com/office/drawing/2014/main" xmlns="" id="{4F79BDCB-2B07-41D5-9F02-1191E457F6FC}"/>
              </a:ext>
            </a:extLst>
          </p:cNvPr>
          <p:cNvSpPr txBox="1">
            <a:spLocks/>
          </p:cNvSpPr>
          <p:nvPr/>
        </p:nvSpPr>
        <p:spPr>
          <a:xfrm>
            <a:off x="-434311" y="600888"/>
            <a:ext cx="6672064" cy="1632181"/>
          </a:xfrm>
          <a:prstGeom prst="rect">
            <a:avLst/>
          </a:prstGeom>
        </p:spPr>
        <p:txBody>
          <a:bodyPr vert="horz" lIns="104507" tIns="52253" rIns="104507" bIns="52253" rtlCol="0" anchor="ctr">
            <a:normAutofit/>
          </a:bodyPr>
          <a:lstStyle>
            <a:lvl1pPr algn="ctr" defTabSz="947877" rtl="0" eaLnBrk="1" latinLnBrk="0" hangingPunct="1">
              <a:spcBef>
                <a:spcPct val="0"/>
              </a:spcBef>
              <a:buNone/>
              <a:defRPr sz="453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41294" algn="l"/>
              </a:tabLst>
            </a:pPr>
            <a:r>
              <a:rPr lang="en-US" sz="3600" b="1" dirty="0">
                <a:solidFill>
                  <a:srgbClr val="298732"/>
                </a:solidFill>
              </a:rPr>
              <a:t>VEREINIGTE HAGEL –                Europe‘s crop insurer</a:t>
            </a:r>
            <a:endParaRPr lang="en-US" b="1" dirty="0">
              <a:solidFill>
                <a:srgbClr val="298732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04D3996-AB18-436B-B967-0F8DCE91A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932" y="2235598"/>
            <a:ext cx="2057578" cy="2049958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xmlns="" id="{65753CA0-8CEE-497F-8925-7C2082A074B6}"/>
              </a:ext>
            </a:extLst>
          </p:cNvPr>
          <p:cNvSpPr txBox="1">
            <a:spLocks/>
          </p:cNvSpPr>
          <p:nvPr/>
        </p:nvSpPr>
        <p:spPr>
          <a:xfrm>
            <a:off x="525228" y="4389236"/>
            <a:ext cx="4890617" cy="557144"/>
          </a:xfrm>
          <a:prstGeom prst="rect">
            <a:avLst/>
          </a:prstGeom>
        </p:spPr>
        <p:txBody>
          <a:bodyPr vert="horz" lIns="104507" tIns="52253" rIns="104507" bIns="52253" rtlCol="0" anchor="ctr">
            <a:normAutofit/>
          </a:bodyPr>
          <a:lstStyle>
            <a:lvl1pPr algn="ctr" defTabSz="947877" rtl="0" eaLnBrk="1" latinLnBrk="0" hangingPunct="1">
              <a:spcBef>
                <a:spcPct val="0"/>
              </a:spcBef>
              <a:buNone/>
              <a:defRPr sz="453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241294" algn="l"/>
              </a:tabLst>
            </a:pPr>
            <a:r>
              <a:rPr lang="en-US" sz="2400" b="1" dirty="0">
                <a:solidFill>
                  <a:srgbClr val="298732"/>
                </a:solidFill>
                <a:sym typeface="Symbol" panose="05050102010706020507" pitchFamily="18" charset="2"/>
              </a:rPr>
              <a:t> </a:t>
            </a:r>
            <a:r>
              <a:rPr lang="en-US" sz="2400" b="1" dirty="0">
                <a:solidFill>
                  <a:srgbClr val="298732"/>
                </a:solidFill>
              </a:rPr>
              <a:t>total premium 2019: 220 million €</a:t>
            </a:r>
            <a:endParaRPr lang="en-US" sz="3600" b="1" dirty="0">
              <a:solidFill>
                <a:srgbClr val="2987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004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/>
          <p:cNvSpPr/>
          <p:nvPr/>
        </p:nvSpPr>
        <p:spPr>
          <a:xfrm>
            <a:off x="19756" y="6032270"/>
            <a:ext cx="12191998" cy="820253"/>
          </a:xfrm>
          <a:prstGeom prst="rect">
            <a:avLst/>
          </a:prstGeom>
          <a:gradFill flip="none" rotWithShape="1">
            <a:gsLst>
              <a:gs pos="0">
                <a:srgbClr val="2D9D7E">
                  <a:tint val="66000"/>
                  <a:satMod val="160000"/>
                </a:srgbClr>
              </a:gs>
              <a:gs pos="50000">
                <a:srgbClr val="2D9D7E">
                  <a:tint val="44500"/>
                  <a:satMod val="160000"/>
                </a:srgbClr>
              </a:gs>
              <a:gs pos="100000">
                <a:srgbClr val="2D9D7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87" tIns="47393" rIns="94787" bIns="47393" rtlCol="0" anchor="ctr"/>
          <a:lstStyle/>
          <a:p>
            <a:pPr algn="ctr" defTabSz="947877"/>
            <a:endParaRPr lang="en-US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9377"/>
            <a:ext cx="12191999" cy="820253"/>
          </a:xfrm>
          <a:prstGeom prst="rect">
            <a:avLst/>
          </a:prstGeom>
          <a:gradFill flip="none" rotWithShape="1">
            <a:gsLst>
              <a:gs pos="0">
                <a:srgbClr val="2D9D7E">
                  <a:tint val="66000"/>
                  <a:satMod val="160000"/>
                </a:srgbClr>
              </a:gs>
              <a:gs pos="50000">
                <a:srgbClr val="2D9D7E">
                  <a:tint val="44500"/>
                  <a:satMod val="160000"/>
                </a:srgbClr>
              </a:gs>
              <a:gs pos="100000">
                <a:srgbClr val="2D9D7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87" tIns="47393" rIns="94787" bIns="47393" rtlCol="0" anchor="ctr"/>
          <a:lstStyle/>
          <a:p>
            <a:pPr algn="ctr" defTabSz="947877"/>
            <a:endParaRPr lang="en-US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0552" y="413156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srgbClr val="EEECE1"/>
                </a:solidFill>
                <a:latin typeface="Calibri"/>
                <a:cs typeface="Arial" pitchFamily="34" charset="0"/>
              </a:rPr>
              <a:t>  </a:t>
            </a:r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INTERNATIONALE VEREINIGUNG </a:t>
            </a:r>
            <a:r>
              <a:rPr lang="de-CH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DER VERSICHERER DER LANDWIRTSCHAFTLICHEN PRODUKTION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274440" y="125914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INTERNATIONAL ASSOCIATION </a:t>
            </a:r>
            <a:r>
              <a:rPr lang="de-CH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OF AGRICULTURAL PRODUCTION INSURERS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1278987" y="6462074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r>
              <a:rPr lang="it-IT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ASSOCIAZIONE INTERNAZIONALE </a:t>
            </a:r>
            <a:r>
              <a:rPr lang="it-IT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DEGLI ASSICURATORI DELLA PRODUZIONE AGRICOLA 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1266615" y="6181568"/>
            <a:ext cx="9630091" cy="27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47877"/>
            <a:r>
              <a:rPr lang="de-CH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r>
              <a:rPr lang="fr-FR" sz="1814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ASSOCIATION INTERNATIONALE </a:t>
            </a:r>
            <a:r>
              <a:rPr lang="fr-FR" sz="1814" b="1" dirty="0">
                <a:solidFill>
                  <a:srgbClr val="2D9D7E"/>
                </a:solidFill>
                <a:latin typeface="Calibri"/>
                <a:cs typeface="Arial" pitchFamily="34" charset="0"/>
              </a:rPr>
              <a:t>DES ASSUREURS DE LA PRODUCTION AGRICOLE</a:t>
            </a:r>
            <a:endParaRPr lang="en-US" sz="1814" b="1" dirty="0">
              <a:solidFill>
                <a:srgbClr val="2D9D7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" name="Kreis 1"/>
          <p:cNvSpPr>
            <a:spLocks noChangeAspect="1"/>
          </p:cNvSpPr>
          <p:nvPr/>
        </p:nvSpPr>
        <p:spPr>
          <a:xfrm>
            <a:off x="199974" y="2566246"/>
            <a:ext cx="3071915" cy="3128344"/>
          </a:xfrm>
          <a:prstGeom prst="pie">
            <a:avLst>
              <a:gd name="adj1" fmla="val 10800000"/>
              <a:gd name="adj2" fmla="val 16199997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7877"/>
            <a:endParaRPr lang="de-CH" sz="190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Kreis 2"/>
          <p:cNvSpPr>
            <a:spLocks noChangeAspect="1"/>
          </p:cNvSpPr>
          <p:nvPr/>
        </p:nvSpPr>
        <p:spPr>
          <a:xfrm>
            <a:off x="284780" y="2556510"/>
            <a:ext cx="3071915" cy="3128344"/>
          </a:xfrm>
          <a:prstGeom prst="pie">
            <a:avLst>
              <a:gd name="adj1" fmla="val 16174958"/>
              <a:gd name="adj2" fmla="val 8298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7877"/>
            <a:endParaRPr lang="de-CH" sz="190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Kreis 3"/>
          <p:cNvSpPr>
            <a:spLocks noChangeAspect="1"/>
          </p:cNvSpPr>
          <p:nvPr/>
        </p:nvSpPr>
        <p:spPr>
          <a:xfrm>
            <a:off x="222642" y="2629431"/>
            <a:ext cx="3071915" cy="3128344"/>
          </a:xfrm>
          <a:prstGeom prst="pie">
            <a:avLst>
              <a:gd name="adj1" fmla="val 5405053"/>
              <a:gd name="adj2" fmla="val 10810318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7877"/>
            <a:endParaRPr lang="de-CH" sz="190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Kreis 4"/>
          <p:cNvSpPr>
            <a:spLocks noChangeAspect="1"/>
          </p:cNvSpPr>
          <p:nvPr/>
        </p:nvSpPr>
        <p:spPr>
          <a:xfrm>
            <a:off x="297034" y="2638542"/>
            <a:ext cx="3071915" cy="3128344"/>
          </a:xfrm>
          <a:prstGeom prst="pie">
            <a:avLst>
              <a:gd name="adj1" fmla="val 0"/>
              <a:gd name="adj2" fmla="val 5415818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7877"/>
            <a:endParaRPr lang="de-CH" sz="190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199976" y="2566244"/>
            <a:ext cx="3143105" cy="3186733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787" tIns="47393" rIns="94787" bIns="47393" rtlCol="0" anchor="ctr"/>
          <a:lstStyle/>
          <a:p>
            <a:pPr algn="ctr" defTabSz="947877"/>
            <a:endParaRPr lang="de-CH" sz="1905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S:\Group\Schweizer Hagel Nachweise\7. AIAG\AIAG Logo\AIAG_Log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840" y="4376442"/>
            <a:ext cx="1168607" cy="119007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>
            <a:cxnSpLocks noChangeAspect="1"/>
          </p:cNvCxnSpPr>
          <p:nvPr/>
        </p:nvCxnSpPr>
        <p:spPr>
          <a:xfrm>
            <a:off x="0" y="4163332"/>
            <a:ext cx="3617789" cy="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cxnSpLocks noChangeAspect="1"/>
          </p:cNvCxnSpPr>
          <p:nvPr/>
        </p:nvCxnSpPr>
        <p:spPr>
          <a:xfrm flipH="1">
            <a:off x="1763547" y="2404984"/>
            <a:ext cx="10520" cy="3561128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liennummernplatzhalter 3">
            <a:extLst>
              <a:ext uri="{FF2B5EF4-FFF2-40B4-BE49-F238E27FC236}">
                <a16:creationId xmlns:a16="http://schemas.microsoft.com/office/drawing/2014/main" xmlns="" id="{2764F4BD-5C2B-4D89-B9D0-C8785324B0D6}"/>
              </a:ext>
            </a:extLst>
          </p:cNvPr>
          <p:cNvSpPr txBox="1">
            <a:spLocks/>
          </p:cNvSpPr>
          <p:nvPr/>
        </p:nvSpPr>
        <p:spPr>
          <a:xfrm>
            <a:off x="9450351" y="6484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91E1B-A71B-4E66-8518-660B60450BFB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A373EF43-726B-4067-8873-71C9D4C7CBD7}"/>
              </a:ext>
            </a:extLst>
          </p:cNvPr>
          <p:cNvSpPr/>
          <p:nvPr/>
        </p:nvSpPr>
        <p:spPr>
          <a:xfrm>
            <a:off x="4328912" y="1022203"/>
            <a:ext cx="7853053" cy="451405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The Association's key objectives are: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to organize an international congress every two years in a different country</a:t>
            </a:r>
            <a:br>
              <a:rPr lang="en-US" dirty="0"/>
            </a:br>
            <a:r>
              <a:rPr lang="en-US" dirty="0"/>
              <a:t>to exchange worldwide experiences and to study current challenges.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to organize an international adjuster’s seminar every year in a different country and on a different crop to get in touch with various loss adjustment guidelines and directives («Loss Adjusters’ Committee»).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regular exchange of experience in the area of Livestock Insurance with an own working group («Working Group Livestock Insurance»).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to organize study trips to get to know new Crop Insurance Systems.</a:t>
            </a:r>
          </a:p>
          <a:p>
            <a:pPr marL="342900" indent="-342900">
              <a:spcBef>
                <a:spcPts val="800"/>
              </a:spcBef>
              <a:buFont typeface="+mj-lt"/>
              <a:buAutoNum type="arabicPeriod"/>
            </a:pPr>
            <a:r>
              <a:rPr lang="en-US" dirty="0"/>
              <a:t>to create cooperative relationships and connections between members.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/>
              <a:t>to stay in contact with other Crop Insurance Associations to inform members about different insurance systems.</a:t>
            </a:r>
          </a:p>
          <a:p>
            <a:pPr>
              <a:spcBef>
                <a:spcPts val="800"/>
              </a:spcBef>
            </a:pPr>
            <a:r>
              <a:rPr lang="en-US" dirty="0"/>
              <a:t>AIAG web site: </a:t>
            </a:r>
            <a:r>
              <a:rPr lang="en-US" b="1" dirty="0"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http://www.aiag-iahi.org/</a:t>
            </a:r>
            <a:r>
              <a:rPr lang="en-US" b="1" dirty="0"/>
              <a:t>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xmlns="" id="{419C0D78-9D17-432D-8307-53F62F74EC87}"/>
              </a:ext>
            </a:extLst>
          </p:cNvPr>
          <p:cNvSpPr/>
          <p:nvPr/>
        </p:nvSpPr>
        <p:spPr>
          <a:xfrm>
            <a:off x="19755" y="1022203"/>
            <a:ext cx="3818820" cy="1200329"/>
          </a:xfrm>
          <a:prstGeom prst="rect">
            <a:avLst/>
          </a:prstGeom>
          <a:gradFill flip="none" rotWithShape="1">
            <a:gsLst>
              <a:gs pos="0">
                <a:srgbClr val="2D9D7E">
                  <a:tint val="66000"/>
                  <a:satMod val="160000"/>
                </a:srgbClr>
              </a:gs>
              <a:gs pos="19000">
                <a:srgbClr val="2D9D7E">
                  <a:tint val="44500"/>
                  <a:satMod val="160000"/>
                </a:srgbClr>
              </a:gs>
              <a:gs pos="100000">
                <a:srgbClr val="2D9D7E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The AIAG was founded in 1951 in Paris. Currently more than 100 companies from 30 countries are members of the Association.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903371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de-CH" smtClean="0"/>
              <a:t>8</a:t>
            </a:fld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7D8F4382-C8BC-4138-B141-9B7F6D427483}"/>
              </a:ext>
            </a:extLst>
          </p:cNvPr>
          <p:cNvSpPr/>
          <p:nvPr/>
        </p:nvSpPr>
        <p:spPr>
          <a:xfrm>
            <a:off x="0" y="11252"/>
            <a:ext cx="89675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dirty="0">
                <a:latin typeface="Univers" panose="020B0503020202020204" pitchFamily="34" charset="0"/>
              </a:rPr>
              <a:t>European Agro Insurance Market - </a:t>
            </a:r>
            <a:r>
              <a:rPr lang="en-US" sz="3700" b="1" dirty="0">
                <a:solidFill>
                  <a:srgbClr val="C00000"/>
                </a:solidFill>
                <a:latin typeface="Univers" panose="020B0503020202020204" pitchFamily="34" charset="0"/>
              </a:rPr>
              <a:t>Size</a:t>
            </a:r>
            <a:endParaRPr lang="de-CH" sz="3700" b="1" dirty="0">
              <a:solidFill>
                <a:srgbClr val="C00000"/>
              </a:solidFill>
              <a:latin typeface="Univers" panose="020B0503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AAB078F0-8469-4448-AD84-E4DD8D389D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58" y="912368"/>
            <a:ext cx="6113412" cy="3201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5A6561A6-EB2C-4ACE-B28A-C91BF4FF0D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869" y="4475906"/>
            <a:ext cx="2291161" cy="21153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86CB6A04-A497-48A2-8F68-913C8A42E525}"/>
              </a:ext>
            </a:extLst>
          </p:cNvPr>
          <p:cNvSpPr/>
          <p:nvPr/>
        </p:nvSpPr>
        <p:spPr>
          <a:xfrm>
            <a:off x="3296654" y="1152525"/>
            <a:ext cx="1103895" cy="8953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xmlns="" id="{80038E93-157D-4698-BE9B-9A17B0A6C665}"/>
              </a:ext>
            </a:extLst>
          </p:cNvPr>
          <p:cNvCxnSpPr>
            <a:cxnSpLocks/>
            <a:stCxn id="16" idx="0"/>
            <a:endCxn id="17" idx="4"/>
          </p:cNvCxnSpPr>
          <p:nvPr/>
        </p:nvCxnSpPr>
        <p:spPr>
          <a:xfrm flipV="1">
            <a:off x="2105450" y="2047875"/>
            <a:ext cx="1743152" cy="2428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xmlns="" id="{82F207B0-DB96-4EE7-B555-47FBC6A12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85080"/>
              </p:ext>
            </p:extLst>
          </p:nvPr>
        </p:nvGraphicFramePr>
        <p:xfrm>
          <a:off x="4411606" y="4475906"/>
          <a:ext cx="2666564" cy="2115392"/>
        </p:xfrm>
        <a:graphic>
          <a:graphicData uri="http://schemas.openxmlformats.org/drawingml/2006/table">
            <a:tbl>
              <a:tblPr/>
              <a:tblGrid>
                <a:gridCol w="307553">
                  <a:extLst>
                    <a:ext uri="{9D8B030D-6E8A-4147-A177-3AD203B41FA5}">
                      <a16:colId xmlns:a16="http://schemas.microsoft.com/office/drawing/2014/main" xmlns="" val="3385275876"/>
                    </a:ext>
                  </a:extLst>
                </a:gridCol>
                <a:gridCol w="1025178">
                  <a:extLst>
                    <a:ext uri="{9D8B030D-6E8A-4147-A177-3AD203B41FA5}">
                      <a16:colId xmlns:a16="http://schemas.microsoft.com/office/drawing/2014/main" xmlns="" val="1379511052"/>
                    </a:ext>
                  </a:extLst>
                </a:gridCol>
                <a:gridCol w="590815">
                  <a:extLst>
                    <a:ext uri="{9D8B030D-6E8A-4147-A177-3AD203B41FA5}">
                      <a16:colId xmlns:a16="http://schemas.microsoft.com/office/drawing/2014/main" xmlns="" val="3157436944"/>
                    </a:ext>
                  </a:extLst>
                </a:gridCol>
                <a:gridCol w="144078">
                  <a:extLst>
                    <a:ext uri="{9D8B030D-6E8A-4147-A177-3AD203B41FA5}">
                      <a16:colId xmlns:a16="http://schemas.microsoft.com/office/drawing/2014/main" xmlns="" val="998440913"/>
                    </a:ext>
                  </a:extLst>
                </a:gridCol>
                <a:gridCol w="598940">
                  <a:extLst>
                    <a:ext uri="{9D8B030D-6E8A-4147-A177-3AD203B41FA5}">
                      <a16:colId xmlns:a16="http://schemas.microsoft.com/office/drawing/2014/main" xmlns="" val="2435261209"/>
                    </a:ext>
                  </a:extLst>
                </a:gridCol>
              </a:tblGrid>
              <a:tr h="927296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CH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EUROPE</a:t>
                      </a:r>
                      <a:r>
                        <a:rPr lang="de-C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de-C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C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Agro Insurance </a:t>
                      </a:r>
                      <a:r>
                        <a:rPr lang="de-CH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Premium</a:t>
                      </a:r>
                    </a:p>
                    <a:p>
                      <a:pPr algn="l" fontAlgn="b"/>
                      <a:r>
                        <a:rPr lang="de-CH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 Billion EUR</a:t>
                      </a:r>
                    </a:p>
                  </a:txBody>
                  <a:tcPr marL="9259" marR="9259" marT="925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6016213"/>
                  </a:ext>
                </a:extLst>
              </a:tr>
              <a:tr h="217191"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0" marR="10210" marT="102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0" marR="10210" marT="10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0" marR="10210" marT="10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10" marR="10210" marT="102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MEUR</a:t>
                      </a:r>
                    </a:p>
                  </a:txBody>
                  <a:tcPr marL="10210" marR="10210" marT="1021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85805982"/>
                  </a:ext>
                </a:extLst>
              </a:tr>
              <a:tr h="323635">
                <a:tc>
                  <a:txBody>
                    <a:bodyPr/>
                    <a:lstStyle/>
                    <a:p>
                      <a:pPr algn="ctr" fontAlgn="b"/>
                      <a:r>
                        <a:rPr lang="de-C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10" marR="10210" marT="102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88885" marR="88885" marT="44443" marB="44443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10210" marR="10210" marT="1021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4916805"/>
                  </a:ext>
                </a:extLst>
              </a:tr>
              <a:tr h="323635">
                <a:tc>
                  <a:txBody>
                    <a:bodyPr/>
                    <a:lstStyle/>
                    <a:p>
                      <a:pPr algn="ctr" fontAlgn="b"/>
                      <a:r>
                        <a:rPr lang="de-C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10" marR="10210" marT="102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C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88885" marR="88885" marT="44443" marB="44443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10210" marR="10210" marT="1021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4026209"/>
                  </a:ext>
                </a:extLst>
              </a:tr>
              <a:tr h="323635">
                <a:tc>
                  <a:txBody>
                    <a:bodyPr/>
                    <a:lstStyle/>
                    <a:p>
                      <a:pPr algn="ctr" fontAlgn="b"/>
                      <a:r>
                        <a:rPr lang="de-C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210" marR="10210" marT="102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C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88885" marR="88885" marT="44443" marB="44443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210" marR="10210" marT="1021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0210" marR="10210" marT="1021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D9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993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5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B8E49B-2B7A-41A2-93F4-8EDAFA91E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0351" y="6484869"/>
            <a:ext cx="2743200" cy="365125"/>
          </a:xfrm>
        </p:spPr>
        <p:txBody>
          <a:bodyPr/>
          <a:lstStyle/>
          <a:p>
            <a:fld id="{27791E1B-A71B-4E66-8518-660B60450BFB}" type="slidenum">
              <a:rPr lang="en-GB" smtClean="0"/>
              <a:t>9</a:t>
            </a:fld>
            <a:endParaRPr lang="en-GB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3CFF393A-F72E-4E7E-AC37-CBE84C5D2F6B}"/>
              </a:ext>
            </a:extLst>
          </p:cNvPr>
          <p:cNvSpPr/>
          <p:nvPr/>
        </p:nvSpPr>
        <p:spPr>
          <a:xfrm>
            <a:off x="0" y="11252"/>
            <a:ext cx="1205865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700" dirty="0">
                <a:latin typeface="Univers" panose="020B0503020202020204" pitchFamily="34" charset="0"/>
              </a:rPr>
              <a:t>European Agro Insurance Market – </a:t>
            </a:r>
            <a:r>
              <a:rPr lang="en-GB" sz="3700" b="1" dirty="0">
                <a:solidFill>
                  <a:srgbClr val="C00000"/>
                </a:solidFill>
                <a:latin typeface="Univers" panose="020B0503020202020204" pitchFamily="34" charset="0"/>
              </a:rPr>
              <a:t>Subsidy schemes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A33C3699-8FBA-42CF-813D-D3BAEF2966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4"/>
          <a:stretch/>
        </p:blipFill>
        <p:spPr>
          <a:xfrm>
            <a:off x="602451" y="872504"/>
            <a:ext cx="4836324" cy="5612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xmlns="" id="{C59BFDBD-1C04-40F6-9A55-AC777C1DE58B}"/>
              </a:ext>
            </a:extLst>
          </p:cNvPr>
          <p:cNvGrpSpPr/>
          <p:nvPr/>
        </p:nvGrpSpPr>
        <p:grpSpPr>
          <a:xfrm>
            <a:off x="5661609" y="872504"/>
            <a:ext cx="4269572" cy="1863351"/>
            <a:chOff x="6642684" y="1460874"/>
            <a:chExt cx="4269572" cy="186335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xmlns="" id="{E15D49BD-9F5E-4442-BC5E-53EEE1645D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2684" y="1460874"/>
              <a:ext cx="4269572" cy="1863351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xmlns="" id="{F0B4EEC6-62F8-4B4A-A906-95E163E99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1801" y="2267978"/>
              <a:ext cx="259959" cy="252000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xmlns="" id="{09A7E156-1DC6-4954-974B-9B88F9E706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801" y="2914015"/>
              <a:ext cx="254989" cy="252000"/>
            </a:xfrm>
            <a:prstGeom prst="rect">
              <a:avLst/>
            </a:prstGeom>
            <a:solidFill>
              <a:srgbClr val="D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xmlns="" id="{84D0641C-E4A2-43D3-8FAE-AD28852A6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1802" y="1600699"/>
              <a:ext cx="254989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xmlns="" id="{726B945C-9453-4FB9-A11A-BC26A3F4BAAB}"/>
                </a:ext>
              </a:extLst>
            </p:cNvPr>
            <p:cNvSpPr txBox="1"/>
            <p:nvPr/>
          </p:nvSpPr>
          <p:spPr>
            <a:xfrm>
              <a:off x="6986791" y="1510483"/>
              <a:ext cx="3925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EU plus national funding or only national funding</a:t>
              </a:r>
              <a:endParaRPr lang="de-DE" sz="2000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xmlns="" id="{4CBD4C41-B95C-41D7-910F-395DC7A199B3}"/>
                </a:ext>
              </a:extLst>
            </p:cNvPr>
            <p:cNvSpPr txBox="1"/>
            <p:nvPr/>
          </p:nvSpPr>
          <p:spPr>
            <a:xfrm>
              <a:off x="6986790" y="2849850"/>
              <a:ext cx="39254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 subsidies</a:t>
              </a:r>
              <a:endParaRPr lang="de-DE" sz="2000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xmlns="" id="{7E86DD64-43F6-43F1-88AE-5AB28838EA69}"/>
                </a:ext>
              </a:extLst>
            </p:cNvPr>
            <p:cNvSpPr txBox="1"/>
            <p:nvPr/>
          </p:nvSpPr>
          <p:spPr>
            <a:xfrm>
              <a:off x="6986790" y="2172534"/>
              <a:ext cx="39254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Subsidies only for special risks and crops</a:t>
              </a:r>
              <a:endParaRPr lang="de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127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849</Words>
  <Application>Microsoft Office PowerPoint</Application>
  <PresentationFormat>Personalizado</PresentationFormat>
  <Paragraphs>232</Paragraphs>
  <Slides>22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Office</vt:lpstr>
      <vt:lpstr>Terberg_TitleMoves</vt:lpstr>
      <vt:lpstr>Presentación de PowerPoint</vt:lpstr>
      <vt:lpstr>International Trends in  Agro Risk Management         A view from Europe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Pascal Forrer</dc:creator>
  <cp:lastModifiedBy>Broda</cp:lastModifiedBy>
  <cp:revision>168</cp:revision>
  <dcterms:created xsi:type="dcterms:W3CDTF">2019-09-02T09:25:27Z</dcterms:created>
  <dcterms:modified xsi:type="dcterms:W3CDTF">2020-03-12T01:52:56Z</dcterms:modified>
</cp:coreProperties>
</file>